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52" r:id="rId1"/>
  </p:sldMasterIdLst>
  <p:notesMasterIdLst>
    <p:notesMasterId r:id="rId21"/>
  </p:notesMasterIdLst>
  <p:sldIdLst>
    <p:sldId id="256" r:id="rId2"/>
    <p:sldId id="257" r:id="rId3"/>
    <p:sldId id="258" r:id="rId4"/>
    <p:sldId id="259" r:id="rId5"/>
    <p:sldId id="260" r:id="rId6"/>
    <p:sldId id="277" r:id="rId7"/>
    <p:sldId id="262" r:id="rId8"/>
    <p:sldId id="263" r:id="rId9"/>
    <p:sldId id="271" r:id="rId10"/>
    <p:sldId id="264" r:id="rId11"/>
    <p:sldId id="272" r:id="rId12"/>
    <p:sldId id="265" r:id="rId13"/>
    <p:sldId id="266" r:id="rId14"/>
    <p:sldId id="270" r:id="rId15"/>
    <p:sldId id="267" r:id="rId16"/>
    <p:sldId id="268" r:id="rId17"/>
    <p:sldId id="269" r:id="rId18"/>
    <p:sldId id="274" r:id="rId19"/>
    <p:sldId id="275"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465"/>
    <p:restoredTop sz="69984" autoAdjust="0"/>
  </p:normalViewPr>
  <p:slideViewPr>
    <p:cSldViewPr snapToGrid="0" snapToObjects="1">
      <p:cViewPr varScale="1">
        <p:scale>
          <a:sx n="74" d="100"/>
          <a:sy n="74" d="100"/>
        </p:scale>
        <p:origin x="208" y="176"/>
      </p:cViewPr>
      <p:guideLst>
        <p:guide orient="horz" pos="2160"/>
        <p:guide pos="3840"/>
      </p:guideLst>
    </p:cSldViewPr>
  </p:slideViewPr>
  <p:notesTextViewPr>
    <p:cViewPr>
      <p:scale>
        <a:sx n="1" d="1"/>
        <a:sy n="1" d="1"/>
      </p:scale>
      <p:origin x="0" y="0"/>
    </p:cViewPr>
  </p:notesTextViewPr>
  <p:notesViewPr>
    <p:cSldViewPr snapToGrid="0" snapToObjects="1">
      <p:cViewPr varScale="1">
        <p:scale>
          <a:sx n="60" d="100"/>
          <a:sy n="60" d="100"/>
        </p:scale>
        <p:origin x="-2443" y="-8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F19C31-288A-F542-8139-A0F8861CC988}" type="datetimeFigureOut">
              <a:rPr lang="en-US" smtClean="0"/>
              <a:t>1/22/18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BFABF1-90FD-DA4A-A477-F1A0986C71E2}" type="slidenum">
              <a:rPr lang="en-US" smtClean="0"/>
              <a:t>‹#›</a:t>
            </a:fld>
            <a:endParaRPr lang="en-US" dirty="0"/>
          </a:p>
        </p:txBody>
      </p:sp>
    </p:spTree>
    <p:extLst>
      <p:ext uri="{BB962C8B-B14F-4D97-AF65-F5344CB8AC3E}">
        <p14:creationId xmlns:p14="http://schemas.microsoft.com/office/powerpoint/2010/main" val="1324031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Book Antiqua" charset="0"/>
        <a:ea typeface="Book Antiqua" charset="0"/>
        <a:cs typeface="Book Antiqua" charset="0"/>
      </a:defRPr>
    </a:lvl1pPr>
    <a:lvl2pPr marL="457200" algn="l" defTabSz="914400" rtl="0" eaLnBrk="1" latinLnBrk="0" hangingPunct="1">
      <a:defRPr sz="1100" kern="1200">
        <a:solidFill>
          <a:schemeClr val="tx1"/>
        </a:solidFill>
        <a:latin typeface="Book Antiqua" charset="0"/>
        <a:ea typeface="Book Antiqua" charset="0"/>
        <a:cs typeface="Book Antiqua" charset="0"/>
      </a:defRPr>
    </a:lvl2pPr>
    <a:lvl3pPr marL="914400" algn="l" defTabSz="914400" rtl="0" eaLnBrk="1" latinLnBrk="0" hangingPunct="1">
      <a:defRPr sz="1100" kern="1200">
        <a:solidFill>
          <a:schemeClr val="tx1"/>
        </a:solidFill>
        <a:latin typeface="Book Antiqua" charset="0"/>
        <a:ea typeface="Book Antiqua" charset="0"/>
        <a:cs typeface="Book Antiqua" charset="0"/>
      </a:defRPr>
    </a:lvl3pPr>
    <a:lvl4pPr marL="1371600" algn="l" defTabSz="914400" rtl="0" eaLnBrk="1" latinLnBrk="0" hangingPunct="1">
      <a:defRPr sz="1100" kern="1200">
        <a:solidFill>
          <a:schemeClr val="tx1"/>
        </a:solidFill>
        <a:latin typeface="Book Antiqua" charset="0"/>
        <a:ea typeface="Book Antiqua" charset="0"/>
        <a:cs typeface="Book Antiqua" charset="0"/>
      </a:defRPr>
    </a:lvl4pPr>
    <a:lvl5pPr marL="1828800" algn="l" defTabSz="914400" rtl="0" eaLnBrk="1" latinLnBrk="0" hangingPunct="1">
      <a:defRPr sz="1100" kern="1200">
        <a:solidFill>
          <a:schemeClr val="tx1"/>
        </a:solidFill>
        <a:latin typeface="Book Antiqua" charset="0"/>
        <a:ea typeface="Book Antiqua" charset="0"/>
        <a:cs typeface="Book Antiqua"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BFABF1-90FD-DA4A-A477-F1A0986C71E2}" type="slidenum">
              <a:rPr lang="en-US" smtClean="0"/>
              <a:t>1</a:t>
            </a:fld>
            <a:endParaRPr lang="en-US" dirty="0"/>
          </a:p>
        </p:txBody>
      </p:sp>
    </p:spTree>
    <p:extLst>
      <p:ext uri="{BB962C8B-B14F-4D97-AF65-F5344CB8AC3E}">
        <p14:creationId xmlns:p14="http://schemas.microsoft.com/office/powerpoint/2010/main" val="790638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Staff training: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Example: SCDSB:   </a:t>
            </a:r>
            <a:r>
              <a:rPr lang="en-CA" sz="1200" kern="1200" dirty="0" smtClean="0">
                <a:solidFill>
                  <a:schemeClr val="tx1"/>
                </a:solidFill>
                <a:effectLst/>
                <a:latin typeface="Book Antiqua" charset="0"/>
                <a:ea typeface="Book Antiqua" charset="0"/>
                <a:cs typeface="Book Antiqua" charset="0"/>
              </a:rPr>
              <a:t>Work really well with the credit teachers in the credit programming.   Involved right from the beginning with PD as the learning centres moved to put their credit courses all online on the Desire</a:t>
            </a:r>
            <a:r>
              <a:rPr lang="en-CA" sz="1200" kern="1200" baseline="0" dirty="0" smtClean="0">
                <a:solidFill>
                  <a:schemeClr val="tx1"/>
                </a:solidFill>
                <a:effectLst/>
                <a:latin typeface="Book Antiqua" charset="0"/>
                <a:ea typeface="Book Antiqua" charset="0"/>
                <a:cs typeface="Book Antiqua" charset="0"/>
              </a:rPr>
              <a:t> to </a:t>
            </a:r>
            <a:r>
              <a:rPr lang="en-CA" sz="1200" kern="1200" dirty="0" smtClean="0">
                <a:solidFill>
                  <a:schemeClr val="tx1"/>
                </a:solidFill>
                <a:effectLst/>
                <a:latin typeface="Book Antiqua" charset="0"/>
                <a:ea typeface="Book Antiqua" charset="0"/>
                <a:cs typeface="Book Antiqua" charset="0"/>
              </a:rPr>
              <a:t>Learn (D2L) platform  –  so the LBS instructors been involved with the whole development and process.   The LBS instructors know exactly what the students need to know to move into credit  –  Know how to use D2L, how to create a classroom in D2L, everything the learner needs to know to be successful in an online environment, separate from the math and communications etc.    They know how far to take each learner within the LBS program based on the learner’s own goals and what credit streams they will be going into (workplace, college or university prep).   It’s different depending on the stream that they’re going into.   Filters down to daily activities; for example, if they have to go on to a D2L class in six weeks, the instructor is working with them on the D2L every day. They had to work together as a team with the credit teachers to learn how to do D2L. Had coaching sessions from </a:t>
            </a:r>
            <a:r>
              <a:rPr lang="en-CA" sz="1200" kern="1200" dirty="0" err="1" smtClean="0">
                <a:solidFill>
                  <a:schemeClr val="tx1"/>
                </a:solidFill>
                <a:effectLst/>
                <a:latin typeface="Book Antiqua" charset="0"/>
                <a:ea typeface="Book Antiqua" charset="0"/>
                <a:cs typeface="Book Antiqua" charset="0"/>
              </a:rPr>
              <a:t>AlphaPlus</a:t>
            </a:r>
            <a:r>
              <a:rPr lang="en-CA" sz="1200" kern="1200" dirty="0" smtClean="0">
                <a:solidFill>
                  <a:schemeClr val="tx1"/>
                </a:solidFill>
                <a:effectLst/>
                <a:latin typeface="Book Antiqua" charset="0"/>
                <a:ea typeface="Book Antiqua" charset="0"/>
                <a:cs typeface="Book Antiqua" charset="0"/>
              </a:rPr>
              <a:t> on technology related to D2L such as Google Suite. </a:t>
            </a:r>
            <a:endParaRPr lang="en-US" sz="1200" kern="1200" dirty="0" smtClean="0">
              <a:solidFill>
                <a:schemeClr val="tx1"/>
              </a:solidFill>
              <a:effectLst/>
              <a:latin typeface="Book Antiqua" charset="0"/>
              <a:ea typeface="Book Antiqua" charset="0"/>
              <a:cs typeface="Book Antiqua" charset="0"/>
            </a:endParaRPr>
          </a:p>
          <a:p>
            <a:endParaRPr lang="en-US" dirty="0" smtClean="0"/>
          </a:p>
          <a:p>
            <a:r>
              <a:rPr lang="en-US" b="1" dirty="0" smtClean="0"/>
              <a:t>Goal-directed learner plan</a:t>
            </a:r>
          </a:p>
          <a:p>
            <a:pPr marL="171450" lvl="0" indent="-171450">
              <a:buFont typeface="Arial" charset="0"/>
              <a:buChar char="•"/>
            </a:pPr>
            <a:r>
              <a:rPr lang="en-CA" sz="1200" kern="1200" dirty="0" smtClean="0">
                <a:solidFill>
                  <a:schemeClr val="tx1"/>
                </a:solidFill>
                <a:effectLst/>
                <a:latin typeface="Book Antiqua" charset="0"/>
                <a:ea typeface="Book Antiqua" charset="0"/>
                <a:cs typeface="Book Antiqua" charset="0"/>
              </a:rPr>
              <a:t>Record everything in the Goal Directed Learner Plan, share with will all the staff and/or volunteers working with the client</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CA" sz="1100" kern="1200" dirty="0" smtClean="0">
                <a:solidFill>
                  <a:schemeClr val="tx1"/>
                </a:solidFill>
                <a:effectLst/>
                <a:latin typeface="Book Antiqua" charset="0"/>
                <a:ea typeface="Book Antiqua" charset="0"/>
                <a:cs typeface="Book Antiqua" charset="0"/>
              </a:rPr>
              <a:t>Learner plan meeting with student/tutor and set out sub-goals for the next month, choose tasks and skills to be reviewed, &amp; learner plan for the next month – set goals for next 3 months and given learner</a:t>
            </a:r>
            <a:r>
              <a:rPr lang="en-CA" sz="1100" kern="1200" baseline="0" dirty="0" smtClean="0">
                <a:solidFill>
                  <a:schemeClr val="tx1"/>
                </a:solidFill>
                <a:effectLst/>
                <a:latin typeface="Book Antiqua" charset="0"/>
                <a:ea typeface="Book Antiqua" charset="0"/>
                <a:cs typeface="Book Antiqua" charset="0"/>
              </a:rPr>
              <a:t> plan</a:t>
            </a:r>
            <a:r>
              <a:rPr lang="en-CA" sz="1100" kern="1200" dirty="0" smtClean="0">
                <a:solidFill>
                  <a:schemeClr val="tx1"/>
                </a:solidFill>
                <a:effectLst/>
                <a:latin typeface="Book Antiqua" charset="0"/>
                <a:ea typeface="Book Antiqua" charset="0"/>
                <a:cs typeface="Book Antiqua" charset="0"/>
              </a:rPr>
              <a:t>; assessor designs first 3 lessons for student-tutor pair, checks for feedback</a:t>
            </a:r>
            <a:endParaRPr lang="en-US" sz="1100" kern="1200" dirty="0" smtClean="0">
              <a:solidFill>
                <a:schemeClr val="tx1"/>
              </a:solidFill>
              <a:effectLst/>
              <a:latin typeface="Book Antiqua" charset="0"/>
              <a:ea typeface="Book Antiqua" charset="0"/>
              <a:cs typeface="Book Antiqua" charset="0"/>
            </a:endParaRPr>
          </a:p>
          <a:p>
            <a:pPr lvl="0"/>
            <a:endParaRPr lang="en-US" sz="1200" kern="1200" dirty="0" smtClean="0">
              <a:solidFill>
                <a:schemeClr val="tx1"/>
              </a:solidFill>
              <a:effectLst/>
              <a:latin typeface="Book Antiqua" charset="0"/>
              <a:ea typeface="Book Antiqua" charset="0"/>
              <a:cs typeface="Book Antiqua" charset="0"/>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CA" sz="1200" kern="1200" dirty="0" smtClean="0">
                <a:solidFill>
                  <a:schemeClr val="tx1"/>
                </a:solidFill>
                <a:effectLst/>
                <a:latin typeface="Book Antiqua" charset="0"/>
                <a:ea typeface="Book Antiqua" charset="0"/>
                <a:cs typeface="Book Antiqua" charset="0"/>
              </a:rPr>
              <a:t>Identify milestones and culminating tasks used for their goal path: Learner plans are “high level” – informs tracking sheets – informs daily skills updating/tasks etc.</a:t>
            </a:r>
            <a:endParaRPr lang="en-US" sz="1200" kern="1200" dirty="0" smtClean="0">
              <a:solidFill>
                <a:schemeClr val="tx1"/>
              </a:solidFill>
              <a:effectLst/>
              <a:latin typeface="Book Antiqua" charset="0"/>
              <a:ea typeface="Book Antiqua" charset="0"/>
              <a:cs typeface="Book Antiqua" charset="0"/>
            </a:endParaRPr>
          </a:p>
          <a:p>
            <a:pPr lvl="0"/>
            <a:endParaRPr lang="en-US" sz="1200" kern="1200" dirty="0" smtClean="0">
              <a:solidFill>
                <a:schemeClr val="tx1"/>
              </a:solidFill>
              <a:effectLst/>
              <a:latin typeface="Book Antiqua" charset="0"/>
              <a:ea typeface="Book Antiqua" charset="0"/>
              <a:cs typeface="Book Antiqua" charset="0"/>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CA" sz="1200" kern="1200" dirty="0" smtClean="0">
                <a:solidFill>
                  <a:schemeClr val="tx1"/>
                </a:solidFill>
                <a:effectLst/>
                <a:latin typeface="Book Antiqua" charset="0"/>
                <a:ea typeface="Book Antiqua" charset="0"/>
                <a:cs typeface="Book Antiqua" charset="0"/>
              </a:rPr>
              <a:t>The goal determines the assessments and the learner plan – so Learner understands how the Learner</a:t>
            </a:r>
            <a:r>
              <a:rPr lang="en-CA" sz="1200" kern="1200" baseline="0" dirty="0" smtClean="0">
                <a:solidFill>
                  <a:schemeClr val="tx1"/>
                </a:solidFill>
                <a:effectLst/>
                <a:latin typeface="Book Antiqua" charset="0"/>
                <a:ea typeface="Book Antiqua" charset="0"/>
                <a:cs typeface="Book Antiqua" charset="0"/>
              </a:rPr>
              <a:t> </a:t>
            </a:r>
            <a:r>
              <a:rPr lang="en-CA" sz="1200" kern="1200" dirty="0" smtClean="0">
                <a:solidFill>
                  <a:schemeClr val="tx1"/>
                </a:solidFill>
                <a:effectLst/>
                <a:latin typeface="Book Antiqua" charset="0"/>
                <a:ea typeface="Book Antiqua" charset="0"/>
                <a:cs typeface="Book Antiqua" charset="0"/>
              </a:rPr>
              <a:t>Plan relates to their goal.                                                                                                                                                                          </a:t>
            </a:r>
            <a:endParaRPr lang="en-CA" sz="1200" kern="1200" dirty="0" smtClean="0">
              <a:solidFill>
                <a:schemeClr val="tx1"/>
              </a:solidFill>
              <a:effectLst/>
              <a:latin typeface="Book Antiqua" charset="0"/>
              <a:ea typeface="Book Antiqua" charset="0"/>
              <a:cs typeface="Book Antiqua" charset="0"/>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CA" sz="1200" kern="1200" dirty="0" smtClean="0">
                <a:solidFill>
                  <a:schemeClr val="tx1"/>
                </a:solidFill>
                <a:effectLst/>
                <a:latin typeface="Book Antiqua" charset="0"/>
                <a:ea typeface="Book Antiqua" charset="0"/>
                <a:cs typeface="Book Antiqua" charset="0"/>
              </a:rPr>
              <a:t>Assessment </a:t>
            </a:r>
            <a:r>
              <a:rPr lang="en-CA" sz="1200" kern="1200" dirty="0" smtClean="0">
                <a:solidFill>
                  <a:schemeClr val="tx1"/>
                </a:solidFill>
                <a:effectLst/>
                <a:latin typeface="Book Antiqua" charset="0"/>
                <a:ea typeface="Book Antiqua" charset="0"/>
                <a:cs typeface="Book Antiqua" charset="0"/>
              </a:rPr>
              <a:t>and activities - task-based in context of goal. Documented in Learner Plan; Learner can see exactly where they are going</a:t>
            </a:r>
            <a:endParaRPr lang="en-US" sz="1200" kern="1200" dirty="0" smtClean="0">
              <a:solidFill>
                <a:schemeClr val="tx1"/>
              </a:solidFill>
              <a:effectLst/>
              <a:latin typeface="Book Antiqua" charset="0"/>
              <a:ea typeface="Book Antiqua" charset="0"/>
              <a:cs typeface="Book Antiqua" charset="0"/>
            </a:endParaRPr>
          </a:p>
          <a:p>
            <a:pPr lvl="0"/>
            <a:endParaRPr lang="en-US" sz="1200" kern="1200" dirty="0" smtClean="0">
              <a:solidFill>
                <a:schemeClr val="tx1"/>
              </a:solidFill>
              <a:effectLst/>
              <a:latin typeface="Book Antiqua" charset="0"/>
              <a:ea typeface="Book Antiqua" charset="0"/>
              <a:cs typeface="Book Antiqua" charset="0"/>
            </a:endParaRPr>
          </a:p>
          <a:p>
            <a:pPr lvl="0"/>
            <a:r>
              <a:rPr lang="en-US" sz="1200" b="1" kern="1200" dirty="0" smtClean="0">
                <a:solidFill>
                  <a:schemeClr val="tx1"/>
                </a:solidFill>
                <a:effectLst/>
                <a:latin typeface="Book Antiqua" charset="0"/>
                <a:ea typeface="Book Antiqua" charset="0"/>
                <a:cs typeface="Book Antiqua" charset="0"/>
              </a:rPr>
              <a:t>Activities</a:t>
            </a:r>
          </a:p>
          <a:p>
            <a:pPr marL="171450" lvl="0" indent="-171450">
              <a:buFont typeface="Arial" charset="0"/>
              <a:buChar char="•"/>
            </a:pPr>
            <a:r>
              <a:rPr lang="en-CA" sz="1200" kern="1200" dirty="0" smtClean="0">
                <a:solidFill>
                  <a:schemeClr val="tx1"/>
                </a:solidFill>
                <a:effectLst/>
                <a:latin typeface="Book Antiqua" charset="0"/>
                <a:ea typeface="Book Antiqua" charset="0"/>
                <a:cs typeface="Book Antiqua" charset="0"/>
              </a:rPr>
              <a:t>Gather authentic documents related to goal path, staff become educated of the needs of the goal path to support learners in gaining the skills needed to succeed, invite employers to speak to the learners to discuss what extra skills they would need for a specific job</a:t>
            </a:r>
            <a:endParaRPr lang="en-US" sz="1200" kern="1200" dirty="0" smtClean="0">
              <a:solidFill>
                <a:schemeClr val="tx1"/>
              </a:solidFill>
              <a:effectLst/>
              <a:latin typeface="Book Antiqua" charset="0"/>
              <a:ea typeface="Book Antiqua" charset="0"/>
              <a:cs typeface="Book Antiqua" charset="0"/>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CA" sz="1200" kern="1200" dirty="0" smtClean="0">
                <a:solidFill>
                  <a:schemeClr val="tx1"/>
                </a:solidFill>
                <a:effectLst/>
                <a:latin typeface="Book Antiqua" charset="0"/>
                <a:ea typeface="Book Antiqua" charset="0"/>
                <a:cs typeface="Book Antiqua" charset="0"/>
              </a:rPr>
              <a:t>Using goal path specific curriculum focus on Competency B – create and develop documents; Use materials from the Task-Based Activities for LBS portal</a:t>
            </a:r>
            <a:endParaRPr lang="en-US" sz="1200" kern="1200" dirty="0" smtClean="0">
              <a:solidFill>
                <a:schemeClr val="tx1"/>
              </a:solidFill>
              <a:effectLst/>
              <a:latin typeface="Book Antiqua" charset="0"/>
              <a:ea typeface="Book Antiqua" charset="0"/>
              <a:cs typeface="Book Antiqua" charset="0"/>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CA" sz="1200" kern="1200" dirty="0" smtClean="0">
                <a:solidFill>
                  <a:schemeClr val="tx1"/>
                </a:solidFill>
                <a:effectLst/>
                <a:latin typeface="Book Antiqua" charset="0"/>
                <a:ea typeface="Book Antiqua" charset="0"/>
                <a:cs typeface="Book Antiqua" charset="0"/>
              </a:rPr>
              <a:t>Learners create an elevator speech and networking card (business card) </a:t>
            </a:r>
            <a:endParaRPr lang="en-US" sz="1200" kern="1200" dirty="0" smtClean="0">
              <a:solidFill>
                <a:schemeClr val="tx1"/>
              </a:solidFill>
              <a:effectLst/>
              <a:latin typeface="Book Antiqua" charset="0"/>
              <a:ea typeface="Book Antiqua" charset="0"/>
              <a:cs typeface="Book Antiqua" charset="0"/>
            </a:endParaRPr>
          </a:p>
          <a:p>
            <a:pPr marL="171450" lvl="0" indent="-171450">
              <a:buFont typeface="Arial" charset="0"/>
              <a:buChar char="•"/>
            </a:pPr>
            <a:r>
              <a:rPr lang="en-CA" sz="1200" kern="1200" dirty="0" smtClean="0">
                <a:solidFill>
                  <a:schemeClr val="tx1"/>
                </a:solidFill>
                <a:effectLst/>
                <a:latin typeface="Book Antiqua" charset="0"/>
                <a:ea typeface="Book Antiqua" charset="0"/>
                <a:cs typeface="Book Antiqua" charset="0"/>
              </a:rPr>
              <a:t>Offer mini-sessions of targeted training – e.g. Pre PSW, landscaping and skilled trades </a:t>
            </a:r>
            <a:r>
              <a:rPr lang="en-CA" sz="1200" kern="1200" dirty="0" smtClean="0">
                <a:solidFill>
                  <a:schemeClr val="tx1"/>
                </a:solidFill>
                <a:effectLst/>
                <a:latin typeface="Book Antiqua" charset="0"/>
                <a:ea typeface="Book Antiqua" charset="0"/>
                <a:cs typeface="Book Antiqua" charset="0"/>
              </a:rPr>
              <a:t>labourer – to give learners a taste of the full course – a hook</a:t>
            </a:r>
            <a:endParaRPr lang="en-US" sz="1200" kern="1200" dirty="0" smtClean="0">
              <a:solidFill>
                <a:schemeClr val="tx1"/>
              </a:solidFill>
              <a:effectLst/>
              <a:latin typeface="Book Antiqua" charset="0"/>
              <a:ea typeface="Book Antiqua" charset="0"/>
              <a:cs typeface="Book Antiqua" charset="0"/>
            </a:endParaRPr>
          </a:p>
          <a:p>
            <a:pPr marL="171450" indent="-171450">
              <a:buFont typeface="Arial" charset="0"/>
              <a:buChar char="•"/>
            </a:pPr>
            <a:r>
              <a:rPr lang="en-CA" sz="1200" kern="1200" dirty="0" smtClean="0">
                <a:solidFill>
                  <a:schemeClr val="tx1"/>
                </a:solidFill>
                <a:effectLst/>
                <a:latin typeface="Book Antiqua" charset="0"/>
                <a:ea typeface="Book Antiqua" charset="0"/>
                <a:cs typeface="Book Antiqua" charset="0"/>
              </a:rPr>
              <a:t>Use Essential Skills curriculum from Literacy Link Eastern Ontario, Bridging the Gap, Essential Life Skills </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dirty="0" smtClean="0"/>
              <a:t>Activities geared to next step on goal path </a:t>
            </a:r>
            <a:endParaRPr lang="en-US" dirty="0" smtClean="0"/>
          </a:p>
          <a:p>
            <a:pPr marL="800100" lvl="1" indent="-342900">
              <a:buFont typeface="Arial" charset="0"/>
              <a:buChar char="•"/>
            </a:pPr>
            <a:r>
              <a:rPr lang="en-US" sz="2000" dirty="0" smtClean="0"/>
              <a:t>research requirements – know what need to be able to do</a:t>
            </a:r>
          </a:p>
          <a:p>
            <a:pPr marL="800100" lvl="1" indent="-342900">
              <a:buFont typeface="Arial" charset="0"/>
              <a:buChar char="•"/>
            </a:pPr>
            <a:r>
              <a:rPr lang="en-US" sz="2000" dirty="0" smtClean="0"/>
              <a:t>authentic tasks</a:t>
            </a:r>
          </a:p>
          <a:p>
            <a:pPr marL="800100" lvl="1" indent="-342900">
              <a:buFont typeface="Arial" charset="0"/>
              <a:buChar char="•"/>
            </a:pPr>
            <a:r>
              <a:rPr lang="en-US" sz="2000" dirty="0" smtClean="0"/>
              <a:t>variety of resources – adapt as necessary</a:t>
            </a:r>
          </a:p>
          <a:p>
            <a:pPr marL="800100" lvl="1" indent="-342900">
              <a:buFont typeface="Arial" charset="0"/>
              <a:buChar char="•"/>
            </a:pPr>
            <a:r>
              <a:rPr lang="en-US" sz="2000" dirty="0" smtClean="0"/>
              <a:t>regular communication and feedback – learners and staff</a:t>
            </a:r>
          </a:p>
          <a:p>
            <a:pPr marL="800100" lvl="1" indent="-342900">
              <a:buFont typeface="Arial" charset="0"/>
              <a:buChar char="•"/>
            </a:pPr>
            <a:r>
              <a:rPr lang="en-US" sz="2000" dirty="0" smtClean="0"/>
              <a:t>mini-goals – timelines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Book Antiqua" charset="0"/>
              <a:ea typeface="Book Antiqua" charset="0"/>
              <a:cs typeface="Book Antiqua" charset="0"/>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smtClean="0">
                <a:solidFill>
                  <a:schemeClr val="tx1"/>
                </a:solidFill>
                <a:effectLst/>
                <a:latin typeface="Book Antiqua" charset="0"/>
                <a:ea typeface="Book Antiqua" charset="0"/>
                <a:cs typeface="Book Antiqua" charset="0"/>
              </a:rPr>
              <a:t>Example: Connections Adult Learning: General activities are in the learner plan – with examples; ensure training of instructors and having the right resources; Use authentic tasks – all are directly related to goal – use occupational curricula and activities based on it</a:t>
            </a:r>
            <a:r>
              <a:rPr lang="en-US" sz="1200" b="1" kern="1200" dirty="0" smtClean="0">
                <a:solidFill>
                  <a:schemeClr val="tx1"/>
                </a:solidFill>
                <a:effectLst/>
                <a:latin typeface="Book Antiqua" charset="0"/>
                <a:ea typeface="Book Antiqua" charset="0"/>
                <a:cs typeface="Book Antiqua" charset="0"/>
              </a:rPr>
              <a:t>; Work with learner’s interests as well as goal-related activities;</a:t>
            </a:r>
            <a:r>
              <a:rPr lang="en-US" sz="1200" kern="1200" dirty="0" smtClean="0">
                <a:solidFill>
                  <a:schemeClr val="tx1"/>
                </a:solidFill>
                <a:effectLst/>
                <a:latin typeface="Book Antiqua" charset="0"/>
                <a:ea typeface="Book Antiqua" charset="0"/>
                <a:cs typeface="Book Antiqua" charset="0"/>
              </a:rPr>
              <a:t> use resources related to employment; use computers; </a:t>
            </a:r>
            <a:r>
              <a:rPr lang="en-US" sz="1200" b="1" kern="1200" dirty="0" smtClean="0">
                <a:solidFill>
                  <a:schemeClr val="tx1"/>
                </a:solidFill>
                <a:effectLst/>
                <a:latin typeface="Book Antiqua" charset="0"/>
                <a:ea typeface="Book Antiqua" charset="0"/>
                <a:cs typeface="Book Antiqua" charset="0"/>
              </a:rPr>
              <a:t>Many independence learners and seniors – use more interest-based tasks</a:t>
            </a:r>
          </a:p>
          <a:p>
            <a:endParaRPr lang="en-US" dirty="0" smtClean="0"/>
          </a:p>
          <a:p>
            <a:endParaRPr lang="en-US" dirty="0" smtClean="0"/>
          </a:p>
          <a:p>
            <a:r>
              <a:rPr lang="en-US" b="1" dirty="0" smtClean="0"/>
              <a:t>Tracking</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CA" sz="1200" kern="1200" dirty="0" smtClean="0">
                <a:solidFill>
                  <a:schemeClr val="tx1"/>
                </a:solidFill>
                <a:effectLst/>
                <a:latin typeface="Book Antiqua" charset="0"/>
                <a:ea typeface="Book Antiqua" charset="0"/>
                <a:cs typeface="Book Antiqua" charset="0"/>
              </a:rPr>
              <a:t>Use Key Development Skills checklist;</a:t>
            </a:r>
            <a:r>
              <a:rPr lang="en-CA" sz="1200" kern="1200" baseline="0" dirty="0" smtClean="0">
                <a:solidFill>
                  <a:schemeClr val="tx1"/>
                </a:solidFill>
                <a:effectLst/>
                <a:latin typeface="Book Antiqua" charset="0"/>
                <a:ea typeface="Book Antiqua" charset="0"/>
                <a:cs typeface="Book Antiqua" charset="0"/>
              </a:rPr>
              <a:t> </a:t>
            </a:r>
            <a:r>
              <a:rPr lang="en-CA" sz="1200" kern="1200" dirty="0" smtClean="0">
                <a:solidFill>
                  <a:schemeClr val="tx1"/>
                </a:solidFill>
                <a:effectLst/>
                <a:latin typeface="Book Antiqua" charset="0"/>
                <a:ea typeface="Book Antiqua" charset="0"/>
                <a:cs typeface="Book Antiqua" charset="0"/>
              </a:rPr>
              <a:t>Use a learner activity worksheet</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CA" sz="1200" kern="1200" dirty="0" smtClean="0">
                <a:solidFill>
                  <a:schemeClr val="tx1"/>
                </a:solidFill>
                <a:effectLst/>
                <a:latin typeface="Book Antiqua" charset="0"/>
                <a:ea typeface="Book Antiqua" charset="0"/>
                <a:cs typeface="Book Antiqua" charset="0"/>
              </a:rPr>
              <a:t>Northern College:</a:t>
            </a:r>
            <a:r>
              <a:rPr lang="en-CA" sz="1200" kern="1200" baseline="0" dirty="0" smtClean="0">
                <a:solidFill>
                  <a:schemeClr val="tx1"/>
                </a:solidFill>
                <a:effectLst/>
                <a:latin typeface="Book Antiqua" charset="0"/>
                <a:ea typeface="Book Antiqua" charset="0"/>
                <a:cs typeface="Book Antiqua" charset="0"/>
              </a:rPr>
              <a:t> </a:t>
            </a:r>
            <a:r>
              <a:rPr lang="en-CA" sz="1200" kern="1200" dirty="0" smtClean="0">
                <a:solidFill>
                  <a:schemeClr val="tx1"/>
                </a:solidFill>
                <a:effectLst/>
                <a:latin typeface="Book Antiqua" charset="0"/>
                <a:ea typeface="Book Antiqua" charset="0"/>
                <a:cs typeface="Book Antiqua" charset="0"/>
              </a:rPr>
              <a:t>instructor has sheet listing the progress of learner – meets with learner monthly to see if on target – determines if there are other strategies that could help, what’s stopping learner from doing this.. 3) manager updates </a:t>
            </a:r>
            <a:r>
              <a:rPr lang="en-CA" sz="1200" kern="1200" dirty="0" err="1" smtClean="0">
                <a:solidFill>
                  <a:schemeClr val="tx1"/>
                </a:solidFill>
                <a:effectLst/>
                <a:latin typeface="Book Antiqua" charset="0"/>
                <a:ea typeface="Book Antiqua" charset="0"/>
                <a:cs typeface="Book Antiqua" charset="0"/>
              </a:rPr>
              <a:t>CaMS</a:t>
            </a:r>
            <a:r>
              <a:rPr lang="en-CA" sz="1200" kern="1200" dirty="0" smtClean="0">
                <a:solidFill>
                  <a:schemeClr val="tx1"/>
                </a:solidFill>
                <a:effectLst/>
                <a:latin typeface="Book Antiqua" charset="0"/>
                <a:ea typeface="Book Antiqua" charset="0"/>
                <a:cs typeface="Book Antiqua" charset="0"/>
              </a:rPr>
              <a:t> every 2 weeks</a:t>
            </a:r>
            <a:r>
              <a:rPr lang="en-US" dirty="0" smtClean="0">
                <a:effectLst/>
              </a:rPr>
              <a:t> </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CA" sz="1200" kern="1200" dirty="0" smtClean="0">
                <a:solidFill>
                  <a:schemeClr val="tx1"/>
                </a:solidFill>
                <a:effectLst/>
                <a:latin typeface="Book Antiqua" charset="0"/>
                <a:ea typeface="Book Antiqua" charset="0"/>
                <a:cs typeface="Book Antiqua" charset="0"/>
              </a:rPr>
              <a:t>Literacy Nipissing uses the Tracking Card System from ESKARGO checklist for tutors re: OALCF by level – here’s where milestone would come in – make sure student knows essential skills</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lang="en-CA" sz="1200" kern="1200" dirty="0" smtClean="0">
              <a:solidFill>
                <a:schemeClr val="tx1"/>
              </a:solidFill>
              <a:effectLst/>
              <a:latin typeface="Book Antiqua" charset="0"/>
              <a:ea typeface="Book Antiqua" charset="0"/>
              <a:cs typeface="Book Antiqua" charset="0"/>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CA" sz="1200" kern="1200" dirty="0" smtClean="0">
                <a:solidFill>
                  <a:schemeClr val="tx1"/>
                </a:solidFill>
                <a:effectLst/>
                <a:latin typeface="Book Antiqua" charset="0"/>
                <a:ea typeface="Book Antiqua" charset="0"/>
                <a:cs typeface="Book Antiqua" charset="0"/>
              </a:rPr>
              <a:t>V</a:t>
            </a:r>
            <a:r>
              <a:rPr lang="en-US" sz="1200" kern="1200" dirty="0" err="1" smtClean="0">
                <a:solidFill>
                  <a:schemeClr val="tx1"/>
                </a:solidFill>
                <a:effectLst/>
                <a:latin typeface="Book Antiqua" charset="0"/>
                <a:ea typeface="Book Antiqua" charset="0"/>
                <a:cs typeface="Book Antiqua" charset="0"/>
              </a:rPr>
              <a:t>arious</a:t>
            </a:r>
            <a:r>
              <a:rPr lang="en-US" sz="1200" kern="1200" dirty="0" smtClean="0">
                <a:solidFill>
                  <a:schemeClr val="tx1"/>
                </a:solidFill>
                <a:effectLst/>
                <a:latin typeface="Book Antiqua" charset="0"/>
                <a:ea typeface="Book Antiqua" charset="0"/>
                <a:cs typeface="Book Antiqua" charset="0"/>
              </a:rPr>
              <a:t> agencies, like the colleges, use tracking sheets</a:t>
            </a:r>
            <a:r>
              <a:rPr lang="en-US" sz="1200" kern="1200" baseline="0" dirty="0" smtClean="0">
                <a:solidFill>
                  <a:schemeClr val="tx1"/>
                </a:solidFill>
                <a:effectLst/>
                <a:latin typeface="Book Antiqua" charset="0"/>
                <a:ea typeface="Book Antiqua" charset="0"/>
                <a:cs typeface="Book Antiqua" charset="0"/>
              </a:rPr>
              <a:t> developed for each goal path. </a:t>
            </a:r>
            <a:r>
              <a:rPr lang="en-CA" sz="1200" b="1" kern="1200" dirty="0" smtClean="0">
                <a:solidFill>
                  <a:schemeClr val="tx1"/>
                </a:solidFill>
                <a:effectLst/>
                <a:latin typeface="Book Antiqua" charset="0"/>
                <a:ea typeface="Book Antiqua" charset="0"/>
                <a:cs typeface="Book Antiqua" charset="0"/>
              </a:rPr>
              <a:t>Example</a:t>
            </a:r>
            <a:r>
              <a:rPr lang="en-CA" sz="1200" kern="1200" dirty="0" smtClean="0">
                <a:solidFill>
                  <a:schemeClr val="tx1"/>
                </a:solidFill>
                <a:effectLst/>
                <a:latin typeface="Book Antiqua" charset="0"/>
                <a:ea typeface="Book Antiqua" charset="0"/>
                <a:cs typeface="Book Antiqua" charset="0"/>
              </a:rPr>
              <a:t>: Georgian College: In 2012 ask faculty and staff to</a:t>
            </a:r>
            <a:r>
              <a:rPr lang="en-CA" sz="1200" kern="1200" baseline="0" dirty="0" smtClean="0">
                <a:solidFill>
                  <a:schemeClr val="tx1"/>
                </a:solidFill>
                <a:effectLst/>
                <a:latin typeface="Book Antiqua" charset="0"/>
                <a:ea typeface="Book Antiqua" charset="0"/>
                <a:cs typeface="Book Antiqua" charset="0"/>
              </a:rPr>
              <a:t> look </a:t>
            </a:r>
            <a:r>
              <a:rPr lang="en-CA" sz="1200" kern="1200" dirty="0" smtClean="0">
                <a:solidFill>
                  <a:schemeClr val="tx1"/>
                </a:solidFill>
                <a:effectLst/>
                <a:latin typeface="Book Antiqua" charset="0"/>
                <a:ea typeface="Book Antiqua" charset="0"/>
                <a:cs typeface="Book Antiqua" charset="0"/>
              </a:rPr>
              <a:t>at Ontario Skills Passport for common occupations  and map them to the OALCF in the competencies -  learn how this was connected to employment services translated this to subject area.  for example, vet tech – needed ES info re: common skills.  use tracking sheet – sometimes have to do entire course for ACE Certificate, even if don’t need all for goal.</a:t>
            </a:r>
            <a:endParaRPr lang="en-US" sz="1200" kern="1200" dirty="0" smtClean="0">
              <a:solidFill>
                <a:schemeClr val="tx1"/>
              </a:solidFill>
              <a:effectLst/>
              <a:latin typeface="Book Antiqua" charset="0"/>
              <a:ea typeface="Book Antiqua" charset="0"/>
              <a:cs typeface="Book Antiqua" charset="0"/>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sz="1200" b="1" kern="1200" dirty="0" smtClean="0">
              <a:solidFill>
                <a:schemeClr val="tx1"/>
              </a:solidFill>
              <a:effectLst/>
              <a:latin typeface="Book Antiqua" charset="0"/>
              <a:ea typeface="Book Antiqua" charset="0"/>
              <a:cs typeface="Book Antiqua" charset="0"/>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kern="1200" dirty="0" smtClean="0">
                <a:solidFill>
                  <a:schemeClr val="tx1"/>
                </a:solidFill>
                <a:effectLst/>
                <a:latin typeface="Book Antiqua" charset="0"/>
                <a:ea typeface="Book Antiqua" charset="0"/>
                <a:cs typeface="Book Antiqua" charset="0"/>
              </a:rPr>
              <a:t>Other agencies use </a:t>
            </a:r>
            <a:r>
              <a:rPr lang="en-US" sz="1200" kern="1200" dirty="0" smtClean="0">
                <a:solidFill>
                  <a:schemeClr val="tx1"/>
                </a:solidFill>
                <a:effectLst/>
                <a:latin typeface="Book Antiqua" charset="0"/>
                <a:ea typeface="Book Antiqua" charset="0"/>
                <a:cs typeface="Book Antiqua" charset="0"/>
              </a:rPr>
              <a:t>tracking sheets for transition to next step, </a:t>
            </a:r>
            <a:r>
              <a:rPr lang="en-US" sz="1200" b="1" kern="1200" dirty="0" smtClean="0">
                <a:solidFill>
                  <a:schemeClr val="tx1"/>
                </a:solidFill>
                <a:effectLst/>
                <a:latin typeface="Book Antiqua" charset="0"/>
                <a:ea typeface="Book Antiqua" charset="0"/>
                <a:cs typeface="Book Antiqua" charset="0"/>
              </a:rPr>
              <a:t>Example</a:t>
            </a:r>
            <a:r>
              <a:rPr lang="en-US" sz="1200" kern="1200" dirty="0" smtClean="0">
                <a:solidFill>
                  <a:schemeClr val="tx1"/>
                </a:solidFill>
                <a:effectLst/>
                <a:latin typeface="Book Antiqua" charset="0"/>
                <a:ea typeface="Book Antiqua" charset="0"/>
                <a:cs typeface="Book Antiqua" charset="0"/>
              </a:rPr>
              <a:t>: John Howard Society of Kawartha Lakes &amp; Haliburton transition to secondary school credits</a:t>
            </a:r>
            <a:r>
              <a:rPr lang="en-US" sz="1200" kern="1200" baseline="0" dirty="0" smtClean="0">
                <a:solidFill>
                  <a:schemeClr val="tx1"/>
                </a:solidFill>
                <a:effectLst/>
                <a:latin typeface="Book Antiqua" charset="0"/>
                <a:ea typeface="Book Antiqua" charset="0"/>
                <a:cs typeface="Book Antiqua" charset="0"/>
              </a:rPr>
              <a:t> - </a:t>
            </a:r>
            <a:r>
              <a:rPr lang="en-US" sz="1200" b="1" kern="1200" dirty="0" smtClean="0">
                <a:solidFill>
                  <a:schemeClr val="tx1"/>
                </a:solidFill>
                <a:effectLst/>
                <a:latin typeface="Book Antiqua" charset="0"/>
                <a:ea typeface="Book Antiqua" charset="0"/>
                <a:cs typeface="Book Antiqua" charset="0"/>
              </a:rPr>
              <a:t>APPSHARE </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sz="1200" kern="1200" dirty="0" smtClean="0">
              <a:solidFill>
                <a:schemeClr val="tx1"/>
              </a:solidFill>
              <a:effectLst/>
              <a:latin typeface="Book Antiqua" charset="0"/>
              <a:ea typeface="Book Antiqua" charset="0"/>
              <a:cs typeface="Book Antiqua" charset="0"/>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CA" sz="1200" kern="1200" dirty="0" smtClean="0">
                <a:solidFill>
                  <a:schemeClr val="tx1"/>
                </a:solidFill>
                <a:effectLst/>
                <a:latin typeface="Book Antiqua" charset="0"/>
                <a:ea typeface="Book Antiqua" charset="0"/>
                <a:cs typeface="Book Antiqua" charset="0"/>
              </a:rPr>
              <a:t>CLA: There is a client activity form on the inside front cover of the file – record all notes: changes, referrals, case notes, </a:t>
            </a:r>
            <a:r>
              <a:rPr lang="en-CA" sz="1200" kern="1200" dirty="0" err="1" smtClean="0">
                <a:solidFill>
                  <a:schemeClr val="tx1"/>
                </a:solidFill>
                <a:effectLst/>
                <a:latin typeface="Book Antiqua" charset="0"/>
                <a:ea typeface="Book Antiqua" charset="0"/>
                <a:cs typeface="Book Antiqua" charset="0"/>
              </a:rPr>
              <a:t>etc</a:t>
            </a:r>
            <a:r>
              <a:rPr lang="en-CA" sz="1200" kern="1200" dirty="0" smtClean="0">
                <a:solidFill>
                  <a:schemeClr val="tx1"/>
                </a:solidFill>
                <a:effectLst/>
                <a:latin typeface="Book Antiqua" charset="0"/>
                <a:ea typeface="Book Antiqua" charset="0"/>
                <a:cs typeface="Book Antiqua" charset="0"/>
              </a:rPr>
              <a:t> – instantly enter into </a:t>
            </a:r>
            <a:r>
              <a:rPr lang="en-CA" sz="1200" kern="1200" dirty="0" err="1" smtClean="0">
                <a:solidFill>
                  <a:schemeClr val="tx1"/>
                </a:solidFill>
                <a:effectLst/>
                <a:latin typeface="Book Antiqua" charset="0"/>
                <a:ea typeface="Book Antiqua" charset="0"/>
                <a:cs typeface="Book Antiqua" charset="0"/>
              </a:rPr>
              <a:t>CaMS</a:t>
            </a:r>
            <a:r>
              <a:rPr lang="en-CA" sz="1200" kern="1200" dirty="0" smtClean="0">
                <a:solidFill>
                  <a:schemeClr val="tx1"/>
                </a:solidFill>
                <a:effectLst/>
                <a:latin typeface="Book Antiqua" charset="0"/>
                <a:ea typeface="Book Antiqua" charset="0"/>
                <a:cs typeface="Book Antiqua" charset="0"/>
              </a:rPr>
              <a:t> and initial all entries when done.  Before closing, they check all the notes to make sure everything has been entered correctly.  </a:t>
            </a:r>
            <a:r>
              <a:rPr lang="en-CA" sz="1200" b="1" kern="1200" dirty="0" smtClean="0">
                <a:solidFill>
                  <a:schemeClr val="tx1"/>
                </a:solidFill>
                <a:effectLst/>
                <a:latin typeface="Book Antiqua" charset="0"/>
                <a:ea typeface="Book Antiqua" charset="0"/>
                <a:cs typeface="Book Antiqua" charset="0"/>
              </a:rPr>
              <a:t>They also use a master learner</a:t>
            </a:r>
            <a:r>
              <a:rPr lang="en-CA" sz="1200" b="1" kern="1200" baseline="0" dirty="0" smtClean="0">
                <a:solidFill>
                  <a:schemeClr val="tx1"/>
                </a:solidFill>
                <a:effectLst/>
                <a:latin typeface="Book Antiqua" charset="0"/>
                <a:ea typeface="Book Antiqua" charset="0"/>
                <a:cs typeface="Book Antiqua" charset="0"/>
              </a:rPr>
              <a:t> progress list that shows the progress of all learners - APPSHARE</a:t>
            </a:r>
            <a:endParaRPr lang="en-US" sz="1200" b="1" kern="1200" dirty="0" smtClean="0">
              <a:solidFill>
                <a:schemeClr val="tx1"/>
              </a:solidFill>
              <a:effectLst/>
              <a:latin typeface="Book Antiqua" charset="0"/>
              <a:ea typeface="Book Antiqua" charset="0"/>
              <a:cs typeface="Book Antiqua" charset="0"/>
            </a:endParaRPr>
          </a:p>
          <a:p>
            <a:endParaRPr lang="en-CA" sz="1200" kern="1200" dirty="0" smtClean="0">
              <a:solidFill>
                <a:schemeClr val="tx1"/>
              </a:solidFill>
              <a:effectLst/>
              <a:latin typeface="Book Antiqua" charset="0"/>
              <a:ea typeface="Book Antiqua" charset="0"/>
              <a:cs typeface="Book Antiqua" charset="0"/>
            </a:endParaRPr>
          </a:p>
        </p:txBody>
      </p:sp>
      <p:sp>
        <p:nvSpPr>
          <p:cNvPr id="4" name="Slide Number Placeholder 3"/>
          <p:cNvSpPr>
            <a:spLocks noGrp="1"/>
          </p:cNvSpPr>
          <p:nvPr>
            <p:ph type="sldNum" sz="quarter" idx="10"/>
          </p:nvPr>
        </p:nvSpPr>
        <p:spPr/>
        <p:txBody>
          <a:bodyPr/>
          <a:lstStyle/>
          <a:p>
            <a:fld id="{D8BFABF1-90FD-DA4A-A477-F1A0986C71E2}" type="slidenum">
              <a:rPr lang="en-US" smtClean="0"/>
              <a:t>10</a:t>
            </a:fld>
            <a:endParaRPr lang="en-US" dirty="0"/>
          </a:p>
        </p:txBody>
      </p:sp>
    </p:spTree>
    <p:extLst>
      <p:ext uri="{BB962C8B-B14F-4D97-AF65-F5344CB8AC3E}">
        <p14:creationId xmlns:p14="http://schemas.microsoft.com/office/powerpoint/2010/main" val="279567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BFABF1-90FD-DA4A-A477-F1A0986C71E2}" type="slidenum">
              <a:rPr lang="en-US" smtClean="0"/>
              <a:t>11</a:t>
            </a:fld>
            <a:endParaRPr lang="en-US" dirty="0"/>
          </a:p>
        </p:txBody>
      </p:sp>
    </p:spTree>
    <p:extLst>
      <p:ext uri="{BB962C8B-B14F-4D97-AF65-F5344CB8AC3E}">
        <p14:creationId xmlns:p14="http://schemas.microsoft.com/office/powerpoint/2010/main" val="1834335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CA" sz="1200" b="1" kern="1200" dirty="0" smtClean="0">
                <a:solidFill>
                  <a:schemeClr val="tx1"/>
                </a:solidFill>
                <a:effectLst/>
                <a:latin typeface="Book Antiqua" charset="0"/>
                <a:ea typeface="Book Antiqua" charset="0"/>
                <a:cs typeface="Book Antiqua" charset="0"/>
              </a:rPr>
              <a:t>How agencies know learners understand the connection:</a:t>
            </a:r>
          </a:p>
          <a:p>
            <a:pPr marL="171450" lvl="0" indent="-171450">
              <a:buFont typeface="Arial" panose="020B0604020202020204" pitchFamily="34" charset="0"/>
              <a:buChar char="•"/>
            </a:pPr>
            <a:r>
              <a:rPr lang="en-CA" sz="1200" kern="1200" dirty="0" smtClean="0">
                <a:solidFill>
                  <a:schemeClr val="tx1"/>
                </a:solidFill>
                <a:effectLst/>
                <a:latin typeface="Book Antiqua" charset="0"/>
                <a:ea typeface="Book Antiqua" charset="0"/>
                <a:cs typeface="Book Antiqua" charset="0"/>
              </a:rPr>
              <a:t>Exit and Follow-up interviews, mention their success</a:t>
            </a:r>
            <a:endParaRPr lang="en-US" sz="1200" kern="1200" dirty="0" smtClean="0">
              <a:solidFill>
                <a:schemeClr val="tx1"/>
              </a:solidFill>
              <a:effectLst/>
              <a:latin typeface="Book Antiqua" charset="0"/>
              <a:ea typeface="Book Antiqua" charset="0"/>
              <a:cs typeface="Book Antiqua" charset="0"/>
            </a:endParaRPr>
          </a:p>
          <a:p>
            <a:pPr marL="171450" lvl="0" indent="-171450">
              <a:buFont typeface="Arial" panose="020B0604020202020204" pitchFamily="34" charset="0"/>
              <a:buChar char="•"/>
            </a:pPr>
            <a:r>
              <a:rPr lang="en-CA" sz="1200" kern="1200" dirty="0" smtClean="0">
                <a:solidFill>
                  <a:schemeClr val="tx1"/>
                </a:solidFill>
                <a:effectLst/>
                <a:latin typeface="Book Antiqua" charset="0"/>
                <a:ea typeface="Book Antiqua" charset="0"/>
                <a:cs typeface="Book Antiqua" charset="0"/>
              </a:rPr>
              <a:t>Journal writing, having the learner describe what they are doing and how it will help in their next step</a:t>
            </a:r>
            <a:endParaRPr lang="en-US" sz="1200" kern="1200" dirty="0" smtClean="0">
              <a:solidFill>
                <a:schemeClr val="tx1"/>
              </a:solidFill>
              <a:effectLst/>
              <a:latin typeface="Book Antiqua" charset="0"/>
              <a:ea typeface="Book Antiqua" charset="0"/>
              <a:cs typeface="Book Antiqua" charset="0"/>
            </a:endParaRPr>
          </a:p>
          <a:p>
            <a:pPr marL="171450" lvl="0" indent="-171450">
              <a:buFont typeface="Arial" panose="020B0604020202020204" pitchFamily="34" charset="0"/>
              <a:buChar char="•"/>
            </a:pPr>
            <a:r>
              <a:rPr lang="en-CA" sz="1200" kern="1200" dirty="0" smtClean="0">
                <a:solidFill>
                  <a:schemeClr val="tx1"/>
                </a:solidFill>
                <a:effectLst/>
                <a:latin typeface="Book Antiqua" charset="0"/>
                <a:ea typeface="Book Antiqua" charset="0"/>
                <a:cs typeface="Book Antiqua" charset="0"/>
              </a:rPr>
              <a:t>Complete exit surveys, ensure you ask the question – </a:t>
            </a:r>
            <a:r>
              <a:rPr lang="en-CA" sz="1200" b="1" kern="1200" dirty="0" smtClean="0">
                <a:solidFill>
                  <a:schemeClr val="tx1"/>
                </a:solidFill>
                <a:effectLst/>
                <a:latin typeface="Book Antiqua" charset="0"/>
                <a:ea typeface="Book Antiqua" charset="0"/>
                <a:cs typeface="Book Antiqua" charset="0"/>
              </a:rPr>
              <a:t>how did the program assist them in meeting their goals to move to their next step</a:t>
            </a:r>
            <a:endParaRPr lang="en-US" sz="1200" b="1" kern="1200" dirty="0" smtClean="0">
              <a:solidFill>
                <a:schemeClr val="tx1"/>
              </a:solidFill>
              <a:effectLst/>
              <a:latin typeface="Book Antiqua" charset="0"/>
              <a:ea typeface="Book Antiqua" charset="0"/>
              <a:cs typeface="Book Antiqua" charset="0"/>
            </a:endParaRPr>
          </a:p>
          <a:p>
            <a:pPr marL="171450" lvl="0" indent="-171450">
              <a:buFont typeface="Arial" panose="020B0604020202020204" pitchFamily="34" charset="0"/>
              <a:buChar char="•"/>
            </a:pPr>
            <a:r>
              <a:rPr lang="en-CA" sz="1200" kern="1200" dirty="0" smtClean="0">
                <a:solidFill>
                  <a:schemeClr val="tx1"/>
                </a:solidFill>
                <a:effectLst/>
                <a:latin typeface="Book Antiqua" charset="0"/>
                <a:ea typeface="Book Antiqua" charset="0"/>
                <a:cs typeface="Book Antiqua" charset="0"/>
              </a:rPr>
              <a:t>Colleges/School</a:t>
            </a:r>
            <a:r>
              <a:rPr lang="en-CA" sz="1200" kern="1200" baseline="0" dirty="0" smtClean="0">
                <a:solidFill>
                  <a:schemeClr val="tx1"/>
                </a:solidFill>
                <a:effectLst/>
                <a:latin typeface="Book Antiqua" charset="0"/>
                <a:ea typeface="Book Antiqua" charset="0"/>
                <a:cs typeface="Book Antiqua" charset="0"/>
              </a:rPr>
              <a:t> Board</a:t>
            </a:r>
            <a:r>
              <a:rPr lang="en-CA" sz="1200" kern="1200" dirty="0" smtClean="0">
                <a:solidFill>
                  <a:schemeClr val="tx1"/>
                </a:solidFill>
                <a:effectLst/>
                <a:latin typeface="Book Antiqua" charset="0"/>
                <a:ea typeface="Book Antiqua" charset="0"/>
                <a:cs typeface="Book Antiqua" charset="0"/>
              </a:rPr>
              <a:t> invite Upgrading students to attend graduation</a:t>
            </a:r>
            <a:endParaRPr lang="en-US" sz="1200" kern="1200" dirty="0" smtClean="0">
              <a:solidFill>
                <a:schemeClr val="tx1"/>
              </a:solidFill>
              <a:effectLst/>
              <a:latin typeface="Book Antiqua" charset="0"/>
              <a:ea typeface="Book Antiqua" charset="0"/>
              <a:cs typeface="Book Antiqua"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200" dirty="0" smtClean="0">
                <a:solidFill>
                  <a:schemeClr val="tx1"/>
                </a:solidFill>
                <a:effectLst/>
                <a:latin typeface="Book Antiqua" charset="0"/>
                <a:ea typeface="Book Antiqua" charset="0"/>
                <a:cs typeface="Book Antiqua" charset="0"/>
              </a:rPr>
              <a:t>During</a:t>
            </a:r>
            <a:r>
              <a:rPr lang="en-CA" sz="1200" kern="1200" baseline="0" dirty="0" smtClean="0">
                <a:solidFill>
                  <a:schemeClr val="tx1"/>
                </a:solidFill>
                <a:effectLst/>
                <a:latin typeface="Book Antiqua" charset="0"/>
                <a:ea typeface="Book Antiqua" charset="0"/>
                <a:cs typeface="Book Antiqua" charset="0"/>
              </a:rPr>
              <a:t> follow-up interviews, if client discloses that they need more help, (lost job, fired, dropped out of training) ask clients if they need to come back to LBS or need a referral to another community agency</a:t>
            </a:r>
            <a:endParaRPr lang="en-CA" sz="1200" kern="1200" dirty="0" smtClean="0">
              <a:solidFill>
                <a:schemeClr val="tx1"/>
              </a:solidFill>
              <a:effectLst/>
              <a:latin typeface="Book Antiqua" charset="0"/>
              <a:ea typeface="Book Antiqua" charset="0"/>
              <a:cs typeface="Book Antiqua"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200" dirty="0" smtClean="0">
                <a:solidFill>
                  <a:schemeClr val="tx1"/>
                </a:solidFill>
                <a:effectLst/>
                <a:latin typeface="Book Antiqua" charset="0"/>
                <a:ea typeface="Book Antiqua" charset="0"/>
                <a:cs typeface="Book Antiqua" charset="0"/>
              </a:rPr>
              <a:t>Have a release of information form so you can check in with next step providers; Also gets more feedback from the instructors of the credit programs when they talk about how the learners are doing  –  That they got a job, or they were not to some other training, and they called the instructors to thank them etc. ; </a:t>
            </a:r>
            <a:r>
              <a:rPr lang="en-US" sz="1200" kern="1200" dirty="0" smtClean="0">
                <a:solidFill>
                  <a:schemeClr val="tx1"/>
                </a:solidFill>
                <a:effectLst/>
                <a:latin typeface="Book Antiqua" charset="0"/>
                <a:ea typeface="Book Antiqua" charset="0"/>
                <a:cs typeface="Book Antiqua" charset="0"/>
              </a:rPr>
              <a:t>Hear from stakeholders what students have said; </a:t>
            </a:r>
            <a:r>
              <a:rPr lang="en-CA" sz="1200" kern="1200" dirty="0" smtClean="0">
                <a:solidFill>
                  <a:schemeClr val="tx1"/>
                </a:solidFill>
                <a:effectLst/>
                <a:latin typeface="Book Antiqua" charset="0"/>
                <a:ea typeface="Book Antiqua" charset="0"/>
                <a:cs typeface="Book Antiqua" charset="0"/>
              </a:rPr>
              <a:t>  </a:t>
            </a:r>
            <a:endParaRPr lang="en-US" sz="1200" kern="1200" dirty="0" smtClean="0">
              <a:solidFill>
                <a:schemeClr val="tx1"/>
              </a:solidFill>
              <a:effectLst/>
              <a:latin typeface="Book Antiqua" charset="0"/>
              <a:ea typeface="Book Antiqua" charset="0"/>
              <a:cs typeface="Book Antiqua"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Book Antiqua" charset="0"/>
              <a:ea typeface="Book Antiqua" charset="0"/>
              <a:cs typeface="Book Antiqua"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Book Antiqua" charset="0"/>
                <a:ea typeface="Book Antiqua" charset="0"/>
                <a:cs typeface="Book Antiqua" charset="0"/>
              </a:rPr>
              <a:t>One agency said</a:t>
            </a:r>
            <a:r>
              <a:rPr lang="en-CA" sz="1200" kern="1200" baseline="0" dirty="0" smtClean="0">
                <a:solidFill>
                  <a:schemeClr val="tx1"/>
                </a:solidFill>
                <a:effectLst/>
                <a:latin typeface="Book Antiqua" charset="0"/>
                <a:ea typeface="Book Antiqua" charset="0"/>
                <a:cs typeface="Book Antiqua" charset="0"/>
              </a:rPr>
              <a:t> that </a:t>
            </a:r>
            <a:r>
              <a:rPr lang="en-CA" sz="1200" kern="1200" dirty="0" smtClean="0">
                <a:solidFill>
                  <a:schemeClr val="tx1"/>
                </a:solidFill>
                <a:effectLst/>
                <a:latin typeface="Book Antiqua" charset="0"/>
                <a:ea typeface="Book Antiqua" charset="0"/>
                <a:cs typeface="Book Antiqua" charset="0"/>
              </a:rPr>
              <a:t>they query every new learner In </a:t>
            </a:r>
            <a:r>
              <a:rPr lang="en-CA" sz="1200" kern="1200" dirty="0" err="1" smtClean="0">
                <a:solidFill>
                  <a:schemeClr val="tx1"/>
                </a:solidFill>
                <a:effectLst/>
                <a:latin typeface="Book Antiqua" charset="0"/>
                <a:ea typeface="Book Antiqua" charset="0"/>
                <a:cs typeface="Book Antiqua" charset="0"/>
              </a:rPr>
              <a:t>CaMS</a:t>
            </a:r>
            <a:r>
              <a:rPr lang="en-CA" sz="1200" kern="1200" dirty="0" smtClean="0">
                <a:solidFill>
                  <a:schemeClr val="tx1"/>
                </a:solidFill>
                <a:effectLst/>
                <a:latin typeface="Book Antiqua" charset="0"/>
                <a:ea typeface="Book Antiqua" charset="0"/>
                <a:cs typeface="Book Antiqua" charset="0"/>
              </a:rPr>
              <a:t> to see if they’ve been in LBS before and if so, ask if they are done upgrading – let them share what worked and what didn’t – connect them with P/S program to see if they have a clear goal and then do assessment; learners have made the effort to research and see the connections</a:t>
            </a:r>
            <a:endParaRPr lang="en-US" sz="1200" kern="1200" dirty="0" smtClean="0">
              <a:solidFill>
                <a:schemeClr val="tx1"/>
              </a:solidFill>
              <a:effectLst/>
              <a:latin typeface="Book Antiqua" charset="0"/>
              <a:ea typeface="Book Antiqua" charset="0"/>
              <a:cs typeface="Book Antiqua" charset="0"/>
            </a:endParaRPr>
          </a:p>
          <a:p>
            <a:endParaRPr lang="en-US" dirty="0" smtClean="0"/>
          </a:p>
          <a:p>
            <a:r>
              <a:rPr lang="en-CA" sz="1200" b="1" kern="1200" dirty="0" smtClean="0">
                <a:solidFill>
                  <a:schemeClr val="tx1"/>
                </a:solidFill>
                <a:effectLst/>
                <a:latin typeface="Book Antiqua" charset="0"/>
                <a:ea typeface="Book Antiqua" charset="0"/>
                <a:cs typeface="Book Antiqua" charset="0"/>
              </a:rPr>
              <a:t>How clients show they know this</a:t>
            </a:r>
          </a:p>
          <a:p>
            <a:pPr marL="171450" indent="-171450">
              <a:buFont typeface="Arial" charset="0"/>
              <a:buChar char="•"/>
            </a:pPr>
            <a:r>
              <a:rPr lang="en-CA" sz="1200" kern="1200" dirty="0" smtClean="0">
                <a:solidFill>
                  <a:schemeClr val="tx1"/>
                </a:solidFill>
                <a:effectLst/>
                <a:latin typeface="Book Antiqua" charset="0"/>
                <a:ea typeface="Book Antiqua" charset="0"/>
                <a:cs typeface="Book Antiqua" charset="0"/>
              </a:rPr>
              <a:t>From casual conversations and questions they ask, and when they confirm information with staff – staff must remember to document this – referrals, notes &amp; info; info from tutors off-site</a:t>
            </a:r>
            <a:r>
              <a:rPr lang="en-US" dirty="0" smtClean="0">
                <a:effectLst/>
              </a:rPr>
              <a:t> </a:t>
            </a:r>
            <a:endParaRPr lang="en-US" sz="1200" kern="1200" dirty="0" smtClean="0">
              <a:solidFill>
                <a:schemeClr val="tx1"/>
              </a:solidFill>
              <a:effectLst/>
              <a:latin typeface="Book Antiqua" charset="0"/>
              <a:ea typeface="Book Antiqua" charset="0"/>
              <a:cs typeface="Book Antiqua" charset="0"/>
            </a:endParaRPr>
          </a:p>
          <a:p>
            <a:pPr marL="171450" lvl="0" indent="-171450">
              <a:buFont typeface="Arial" charset="0"/>
              <a:buChar char="•"/>
            </a:pPr>
            <a:r>
              <a:rPr lang="en-CA" sz="1200" kern="1200" dirty="0" smtClean="0">
                <a:solidFill>
                  <a:schemeClr val="tx1"/>
                </a:solidFill>
                <a:effectLst/>
                <a:latin typeface="Book Antiqua" charset="0"/>
                <a:ea typeface="Book Antiqua" charset="0"/>
                <a:cs typeface="Book Antiqua" charset="0"/>
              </a:rPr>
              <a:t>Learners give testimonials at presentations – MPP, county, mayor, etc.</a:t>
            </a:r>
            <a:endParaRPr lang="en-US" sz="1200" kern="1200" dirty="0" smtClean="0">
              <a:solidFill>
                <a:schemeClr val="tx1"/>
              </a:solidFill>
              <a:effectLst/>
              <a:latin typeface="Book Antiqua" charset="0"/>
              <a:ea typeface="Book Antiqua" charset="0"/>
              <a:cs typeface="Book Antiqua" charset="0"/>
            </a:endParaRPr>
          </a:p>
          <a:p>
            <a:pPr marL="171450" lvl="0" indent="-171450">
              <a:buFont typeface="Arial" charset="0"/>
              <a:buChar char="•"/>
            </a:pPr>
            <a:r>
              <a:rPr lang="en-CA" sz="1200" kern="1200" dirty="0" smtClean="0">
                <a:solidFill>
                  <a:schemeClr val="tx1"/>
                </a:solidFill>
                <a:effectLst/>
                <a:latin typeface="Book Antiqua" charset="0"/>
                <a:ea typeface="Book Antiqua" charset="0"/>
                <a:cs typeface="Book Antiqua" charset="0"/>
              </a:rPr>
              <a:t>Refer friends to the program</a:t>
            </a:r>
            <a:endParaRPr lang="en-US" sz="1200" kern="1200" dirty="0" smtClean="0">
              <a:solidFill>
                <a:schemeClr val="tx1"/>
              </a:solidFill>
              <a:effectLst/>
              <a:latin typeface="Book Antiqua" charset="0"/>
              <a:ea typeface="Book Antiqua" charset="0"/>
              <a:cs typeface="Book Antiqua" charset="0"/>
            </a:endParaRPr>
          </a:p>
          <a:p>
            <a:pPr marL="171450" lvl="0" indent="-171450">
              <a:buFont typeface="Arial" charset="0"/>
              <a:buChar char="•"/>
            </a:pPr>
            <a:r>
              <a:rPr lang="en-CA" sz="1200" kern="1200" dirty="0" smtClean="0">
                <a:solidFill>
                  <a:schemeClr val="tx1"/>
                </a:solidFill>
                <a:effectLst/>
                <a:latin typeface="Book Antiqua" charset="0"/>
                <a:ea typeface="Book Antiqua" charset="0"/>
                <a:cs typeface="Book Antiqua" charset="0"/>
              </a:rPr>
              <a:t>Participate in monitoring visits</a:t>
            </a:r>
            <a:endParaRPr lang="en-US" sz="1200" kern="1200" dirty="0" smtClean="0">
              <a:solidFill>
                <a:schemeClr val="tx1"/>
              </a:solidFill>
              <a:effectLst/>
              <a:latin typeface="Book Antiqua" charset="0"/>
              <a:ea typeface="Book Antiqua" charset="0"/>
              <a:cs typeface="Book Antiqua" charset="0"/>
            </a:endParaRPr>
          </a:p>
          <a:p>
            <a:pPr marL="171450" lvl="0" indent="-171450">
              <a:buFont typeface="Arial" charset="0"/>
              <a:buChar char="•"/>
            </a:pPr>
            <a:r>
              <a:rPr lang="en-CA" sz="1200" kern="1200" dirty="0" smtClean="0">
                <a:solidFill>
                  <a:schemeClr val="tx1"/>
                </a:solidFill>
                <a:effectLst/>
                <a:latin typeface="Book Antiqua" charset="0"/>
                <a:ea typeface="Book Antiqua" charset="0"/>
                <a:cs typeface="Book Antiqua" charset="0"/>
              </a:rPr>
              <a:t>Trent Valley Literacy </a:t>
            </a:r>
            <a:r>
              <a:rPr lang="en-CA" sz="1200" kern="1200" dirty="0" err="1" smtClean="0">
                <a:solidFill>
                  <a:schemeClr val="tx1"/>
                </a:solidFill>
                <a:effectLst/>
                <a:latin typeface="Book Antiqua" charset="0"/>
                <a:ea typeface="Book Antiqua" charset="0"/>
                <a:cs typeface="Book Antiqua" charset="0"/>
              </a:rPr>
              <a:t>Assoc</a:t>
            </a:r>
            <a:r>
              <a:rPr lang="en-CA" sz="1200" kern="1200" dirty="0" smtClean="0">
                <a:solidFill>
                  <a:schemeClr val="tx1"/>
                </a:solidFill>
                <a:effectLst/>
                <a:latin typeface="Book Antiqua" charset="0"/>
                <a:ea typeface="Book Antiqua" charset="0"/>
                <a:cs typeface="Book Antiqua" charset="0"/>
              </a:rPr>
              <a:t> (TVLA) - Agency knows </a:t>
            </a:r>
            <a:r>
              <a:rPr lang="en-CA" sz="1200" kern="1200" dirty="0" smtClean="0">
                <a:solidFill>
                  <a:schemeClr val="tx1"/>
                </a:solidFill>
                <a:effectLst/>
                <a:latin typeface="Book Antiqua" charset="0"/>
                <a:ea typeface="Book Antiqua" charset="0"/>
                <a:cs typeface="Book Antiqua" charset="0"/>
              </a:rPr>
              <a:t>this – learners come back to see </a:t>
            </a:r>
            <a:r>
              <a:rPr lang="en-CA" sz="1200" kern="1200" dirty="0" smtClean="0">
                <a:solidFill>
                  <a:schemeClr val="tx1"/>
                </a:solidFill>
                <a:effectLst/>
                <a:latin typeface="Book Antiqua" charset="0"/>
                <a:ea typeface="Book Antiqua" charset="0"/>
                <a:cs typeface="Book Antiqua" charset="0"/>
              </a:rPr>
              <a:t>them, even</a:t>
            </a:r>
            <a:r>
              <a:rPr lang="en-CA" sz="1200" kern="1200" baseline="0" dirty="0" smtClean="0">
                <a:solidFill>
                  <a:schemeClr val="tx1"/>
                </a:solidFill>
                <a:effectLst/>
                <a:latin typeface="Book Antiqua" charset="0"/>
                <a:ea typeface="Book Antiqua" charset="0"/>
                <a:cs typeface="Book Antiqua" charset="0"/>
              </a:rPr>
              <a:t> up to 2 years later</a:t>
            </a:r>
            <a:r>
              <a:rPr lang="en-CA" sz="1200" kern="1200" dirty="0" smtClean="0">
                <a:solidFill>
                  <a:schemeClr val="tx1"/>
                </a:solidFill>
                <a:effectLst/>
                <a:latin typeface="Book Antiqua" charset="0"/>
                <a:ea typeface="Book Antiqua" charset="0"/>
                <a:cs typeface="Book Antiqua" charset="0"/>
              </a:rPr>
              <a:t>; </a:t>
            </a:r>
            <a:r>
              <a:rPr lang="en-CA" sz="1200" kern="1200" dirty="0" smtClean="0">
                <a:solidFill>
                  <a:schemeClr val="tx1"/>
                </a:solidFill>
                <a:effectLst/>
                <a:latin typeface="Book Antiqua" charset="0"/>
                <a:ea typeface="Book Antiqua" charset="0"/>
                <a:cs typeface="Book Antiqua" charset="0"/>
              </a:rPr>
              <a:t>one learner took </a:t>
            </a:r>
            <a:r>
              <a:rPr lang="en-CA" sz="1200" kern="1200" dirty="0" smtClean="0">
                <a:solidFill>
                  <a:schemeClr val="tx1"/>
                </a:solidFill>
                <a:effectLst/>
                <a:latin typeface="Book Antiqua" charset="0"/>
                <a:ea typeface="Book Antiqua" charset="0"/>
                <a:cs typeface="Book Antiqua" charset="0"/>
              </a:rPr>
              <a:t>the agency’s </a:t>
            </a:r>
            <a:r>
              <a:rPr lang="en-CA" sz="1200" kern="1200" dirty="0" err="1" smtClean="0">
                <a:solidFill>
                  <a:schemeClr val="tx1"/>
                </a:solidFill>
                <a:effectLst/>
                <a:latin typeface="Book Antiqua" charset="0"/>
                <a:ea typeface="Book Antiqua" charset="0"/>
                <a:cs typeface="Book Antiqua" charset="0"/>
              </a:rPr>
              <a:t>JobFit</a:t>
            </a:r>
            <a:r>
              <a:rPr lang="en-CA" sz="1200" kern="1200" dirty="0" smtClean="0">
                <a:solidFill>
                  <a:schemeClr val="tx1"/>
                </a:solidFill>
                <a:effectLst/>
                <a:latin typeface="Book Antiqua" charset="0"/>
                <a:ea typeface="Book Antiqua" charset="0"/>
                <a:cs typeface="Book Antiqua" charset="0"/>
              </a:rPr>
              <a:t> </a:t>
            </a:r>
            <a:r>
              <a:rPr lang="en-CA" sz="1200" kern="1200" dirty="0" smtClean="0">
                <a:solidFill>
                  <a:schemeClr val="tx1"/>
                </a:solidFill>
                <a:effectLst/>
                <a:latin typeface="Book Antiqua" charset="0"/>
                <a:ea typeface="Book Antiqua" charset="0"/>
                <a:cs typeface="Book Antiqua" charset="0"/>
              </a:rPr>
              <a:t>and </a:t>
            </a:r>
            <a:r>
              <a:rPr lang="en-CA" sz="1200" kern="1200" dirty="0" smtClean="0">
                <a:solidFill>
                  <a:schemeClr val="tx1"/>
                </a:solidFill>
                <a:effectLst/>
                <a:latin typeface="Book Antiqua" charset="0"/>
                <a:ea typeface="Book Antiqua" charset="0"/>
                <a:cs typeface="Book Antiqua" charset="0"/>
              </a:rPr>
              <a:t> then YJC </a:t>
            </a:r>
            <a:r>
              <a:rPr lang="en-CA" sz="1200" kern="1200" dirty="0" smtClean="0">
                <a:solidFill>
                  <a:schemeClr val="tx1"/>
                </a:solidFill>
                <a:effectLst/>
                <a:latin typeface="Book Antiqua" charset="0"/>
                <a:ea typeface="Book Antiqua" charset="0"/>
                <a:cs typeface="Book Antiqua" charset="0"/>
              </a:rPr>
              <a:t>and got a job – told </a:t>
            </a:r>
            <a:r>
              <a:rPr lang="en-CA" sz="1200" kern="1200" dirty="0" smtClean="0">
                <a:solidFill>
                  <a:schemeClr val="tx1"/>
                </a:solidFill>
                <a:effectLst/>
                <a:latin typeface="Book Antiqua" charset="0"/>
                <a:ea typeface="Book Antiqua" charset="0"/>
                <a:cs typeface="Book Antiqua" charset="0"/>
              </a:rPr>
              <a:t>the LBS agency he </a:t>
            </a:r>
            <a:r>
              <a:rPr lang="en-CA" sz="1200" kern="1200" dirty="0" smtClean="0">
                <a:solidFill>
                  <a:schemeClr val="tx1"/>
                </a:solidFill>
                <a:effectLst/>
                <a:latin typeface="Book Antiqua" charset="0"/>
                <a:ea typeface="Book Antiqua" charset="0"/>
                <a:cs typeface="Book Antiqua" charset="0"/>
              </a:rPr>
              <a:t>wouldn’t have been successful without them; they follow-up contact  TVLA to talk about success, making better choices, etc.; learners know to let TVLA know if they’re not happy, and to give feedback for improvement</a:t>
            </a:r>
            <a:endParaRPr lang="en-US" sz="1200" kern="1200" dirty="0" smtClean="0">
              <a:solidFill>
                <a:schemeClr val="tx1"/>
              </a:solidFill>
              <a:effectLst/>
              <a:latin typeface="Book Antiqua" charset="0"/>
              <a:ea typeface="Book Antiqua" charset="0"/>
              <a:cs typeface="Book Antiqua" charset="0"/>
            </a:endParaRPr>
          </a:p>
          <a:p>
            <a:pPr marL="171450" lvl="0" indent="-171450">
              <a:buFont typeface="Arial" charset="0"/>
              <a:buChar char="•"/>
            </a:pPr>
            <a:r>
              <a:rPr lang="en-CA" sz="1200" kern="1200" dirty="0" smtClean="0">
                <a:solidFill>
                  <a:schemeClr val="tx1"/>
                </a:solidFill>
                <a:effectLst/>
                <a:latin typeface="Book Antiqua" charset="0"/>
                <a:ea typeface="Book Antiqua" charset="0"/>
                <a:cs typeface="Book Antiqua" charset="0"/>
              </a:rPr>
              <a:t>Small town; well-connected with learners and see them around town</a:t>
            </a:r>
            <a:endParaRPr lang="en-US" sz="1200" kern="1200" dirty="0" smtClean="0">
              <a:solidFill>
                <a:schemeClr val="tx1"/>
              </a:solidFill>
              <a:effectLst/>
              <a:latin typeface="Book Antiqua" charset="0"/>
              <a:ea typeface="Book Antiqua" charset="0"/>
              <a:cs typeface="Book Antiqua" charset="0"/>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CA" sz="1200" kern="1200" dirty="0" smtClean="0">
                <a:solidFill>
                  <a:schemeClr val="tx1"/>
                </a:solidFill>
                <a:effectLst/>
                <a:latin typeface="Book Antiqua" charset="0"/>
                <a:ea typeface="Book Antiqua" charset="0"/>
                <a:cs typeface="Book Antiqua" charset="0"/>
              </a:rPr>
              <a:t>One manager said she looks </a:t>
            </a:r>
            <a:r>
              <a:rPr lang="en-CA" sz="1200" kern="1200" dirty="0" smtClean="0">
                <a:solidFill>
                  <a:schemeClr val="tx1"/>
                </a:solidFill>
                <a:effectLst/>
                <a:latin typeface="Book Antiqua" charset="0"/>
                <a:ea typeface="Book Antiqua" charset="0"/>
                <a:cs typeface="Book Antiqua" charset="0"/>
              </a:rPr>
              <a:t>at the learner satisfaction surveys at the end, and look at what they say at the end of the course  –  have their own learner satisfaction questions  –  that’s what tells her what they got out of the program: this worked for me, this helped me do _</a:t>
            </a:r>
            <a:r>
              <a:rPr lang="en-CA" sz="1200" kern="1200" dirty="0" err="1" smtClean="0">
                <a:solidFill>
                  <a:schemeClr val="tx1"/>
                </a:solidFill>
                <a:effectLst/>
                <a:latin typeface="Book Antiqua" charset="0"/>
                <a:ea typeface="Book Antiqua" charset="0"/>
                <a:cs typeface="Book Antiqua" charset="0"/>
              </a:rPr>
              <a:t>xxxx</a:t>
            </a:r>
            <a:r>
              <a:rPr lang="en-CA" sz="1200" kern="1200" dirty="0" smtClean="0">
                <a:solidFill>
                  <a:schemeClr val="tx1"/>
                </a:solidFill>
                <a:effectLst/>
                <a:latin typeface="Book Antiqua" charset="0"/>
                <a:ea typeface="Book Antiqua" charset="0"/>
                <a:cs typeface="Book Antiqua" charset="0"/>
              </a:rPr>
              <a:t>_.   This feedback is more meaningful to her.   Too difficult to get much information in the follow-up surveys especially past three months.  Asking them specific</a:t>
            </a:r>
            <a:r>
              <a:rPr lang="en-CA" sz="1200" kern="1200" baseline="0" dirty="0" smtClean="0">
                <a:solidFill>
                  <a:schemeClr val="tx1"/>
                </a:solidFill>
                <a:effectLst/>
                <a:latin typeface="Book Antiqua" charset="0"/>
                <a:ea typeface="Book Antiqua" charset="0"/>
                <a:cs typeface="Book Antiqua" charset="0"/>
              </a:rPr>
              <a:t> questions will get the information about how LBS helped them. What in LBS helped you to succeed in your next step? </a:t>
            </a:r>
            <a:r>
              <a:rPr lang="en-CA" sz="1200" kern="1200" dirty="0" smtClean="0">
                <a:solidFill>
                  <a:schemeClr val="tx1"/>
                </a:solidFill>
                <a:effectLst/>
                <a:latin typeface="Book Antiqua" charset="0"/>
                <a:ea typeface="Book Antiqua" charset="0"/>
                <a:cs typeface="Book Antiqua" charset="0"/>
              </a:rPr>
              <a:t>When leave, they do an exit assessment plus additional questions for more detail – what in upgrading was most beneficial in preparing you?</a:t>
            </a:r>
          </a:p>
          <a:p>
            <a:pPr marL="171450" lvl="0" indent="-171450">
              <a:buFont typeface="Arial" charset="0"/>
              <a:buChar char="•"/>
            </a:pPr>
            <a:endParaRPr lang="en-CA" sz="1200" kern="1200" baseline="0" dirty="0" smtClean="0">
              <a:solidFill>
                <a:schemeClr val="tx1"/>
              </a:solidFill>
              <a:effectLst/>
              <a:latin typeface="Book Antiqua" charset="0"/>
              <a:ea typeface="Book Antiqua" charset="0"/>
              <a:cs typeface="Book Antiqua" charset="0"/>
            </a:endParaRPr>
          </a:p>
          <a:p>
            <a:pPr marL="171450" lvl="0" indent="-171450">
              <a:buFont typeface="Arial" charset="0"/>
              <a:buChar char="•"/>
            </a:pPr>
            <a:r>
              <a:rPr lang="en-CA" sz="1200" kern="1200" baseline="0" dirty="0" smtClean="0">
                <a:solidFill>
                  <a:schemeClr val="tx1"/>
                </a:solidFill>
                <a:effectLst/>
                <a:latin typeface="Book Antiqua" charset="0"/>
                <a:ea typeface="Book Antiqua" charset="0"/>
                <a:cs typeface="Book Antiqua" charset="0"/>
              </a:rPr>
              <a:t>If a learner doesn’t say much in the exit or follow-up interviews, it may mean the learner doesn’t have much to say or they just don’t want to talk about issues they may have had.  Try to ask different questions – is there anything we could have done better/differently?</a:t>
            </a:r>
          </a:p>
          <a:p>
            <a:pPr marL="171450" lvl="0" indent="-171450">
              <a:buFont typeface="Arial" charset="0"/>
              <a:buChar char="•"/>
            </a:pPr>
            <a:endParaRPr lang="en-US" sz="1200" kern="1200" dirty="0" smtClean="0">
              <a:solidFill>
                <a:schemeClr val="tx1"/>
              </a:solidFill>
              <a:effectLst/>
              <a:latin typeface="Book Antiqua" charset="0"/>
              <a:ea typeface="Book Antiqua" charset="0"/>
              <a:cs typeface="Book Antiqua" charset="0"/>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smtClean="0">
                <a:solidFill>
                  <a:schemeClr val="tx1"/>
                </a:solidFill>
                <a:effectLst/>
                <a:latin typeface="Book Antiqua" charset="0"/>
                <a:ea typeface="Book Antiqua" charset="0"/>
                <a:cs typeface="Book Antiqua" charset="0"/>
              </a:rPr>
              <a:t>Use social media – message how things are going at their next step; Keep in contact with agency and use them later to help – for </a:t>
            </a:r>
            <a:r>
              <a:rPr lang="en-US" sz="1200" b="1" kern="1200" dirty="0" smtClean="0">
                <a:solidFill>
                  <a:schemeClr val="tx1"/>
                </a:solidFill>
                <a:effectLst/>
                <a:latin typeface="Book Antiqua" charset="0"/>
                <a:ea typeface="Book Antiqua" charset="0"/>
                <a:cs typeface="Book Antiqua" charset="0"/>
              </a:rPr>
              <a:t>example</a:t>
            </a:r>
            <a:r>
              <a:rPr lang="en-US" sz="1200" kern="1200" dirty="0" smtClean="0">
                <a:solidFill>
                  <a:schemeClr val="tx1"/>
                </a:solidFill>
                <a:effectLst/>
                <a:latin typeface="Book Antiqua" charset="0"/>
                <a:ea typeface="Book Antiqua" charset="0"/>
                <a:cs typeface="Book Antiqua" charset="0"/>
              </a:rPr>
              <a:t>, a registrar at the college called Literacy Nipissing first, not the college –  Literacy Nipissing</a:t>
            </a:r>
            <a:r>
              <a:rPr lang="en-US" sz="1200" kern="1200" baseline="0" dirty="0" smtClean="0">
                <a:solidFill>
                  <a:schemeClr val="tx1"/>
                </a:solidFill>
                <a:effectLst/>
                <a:latin typeface="Book Antiqua" charset="0"/>
                <a:ea typeface="Book Antiqua" charset="0"/>
                <a:cs typeface="Book Antiqua" charset="0"/>
              </a:rPr>
              <a:t> </a:t>
            </a:r>
            <a:r>
              <a:rPr lang="en-US" sz="1200" kern="1200" dirty="0" smtClean="0">
                <a:solidFill>
                  <a:schemeClr val="tx1"/>
                </a:solidFill>
                <a:effectLst/>
                <a:latin typeface="Book Antiqua" charset="0"/>
                <a:ea typeface="Book Antiqua" charset="0"/>
                <a:cs typeface="Book Antiqua" charset="0"/>
              </a:rPr>
              <a:t>first place of success; Also checks out court news for news about learners.; They give a pamphlet listing all services in the community to learners and some use it to self-refer if they want confidentiality.;  Lot of tracking by one staff member – creeps on Facebook to write messages; checks learner Instagram.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Book Antiqua" charset="0"/>
              <a:ea typeface="Book Antiqua" charset="0"/>
              <a:cs typeface="Book Antiqua" charset="0"/>
            </a:endParaRPr>
          </a:p>
          <a:p>
            <a:endParaRPr lang="en-US" dirty="0"/>
          </a:p>
        </p:txBody>
      </p:sp>
      <p:sp>
        <p:nvSpPr>
          <p:cNvPr id="4" name="Slide Number Placeholder 3"/>
          <p:cNvSpPr>
            <a:spLocks noGrp="1"/>
          </p:cNvSpPr>
          <p:nvPr>
            <p:ph type="sldNum" sz="quarter" idx="10"/>
          </p:nvPr>
        </p:nvSpPr>
        <p:spPr/>
        <p:txBody>
          <a:bodyPr/>
          <a:lstStyle/>
          <a:p>
            <a:fld id="{D8BFABF1-90FD-DA4A-A477-F1A0986C71E2}" type="slidenum">
              <a:rPr lang="en-US" smtClean="0"/>
              <a:t>12</a:t>
            </a:fld>
            <a:endParaRPr lang="en-US" dirty="0"/>
          </a:p>
        </p:txBody>
      </p:sp>
    </p:spTree>
    <p:extLst>
      <p:ext uri="{BB962C8B-B14F-4D97-AF65-F5344CB8AC3E}">
        <p14:creationId xmlns:p14="http://schemas.microsoft.com/office/powerpoint/2010/main" val="1400189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Kingston Literacy</a:t>
            </a:r>
            <a:r>
              <a:rPr lang="en-US" baseline="0" dirty="0" smtClean="0"/>
              <a:t> and Skills gives a 2-sided, folded card to each learner when they transition to their next step.  </a:t>
            </a:r>
          </a:p>
          <a:p>
            <a:pPr marL="171450" indent="-171450">
              <a:buFont typeface="Arial" charset="0"/>
              <a:buChar char="•"/>
            </a:pPr>
            <a:r>
              <a:rPr lang="en-US" baseline="0" dirty="0" smtClean="0"/>
              <a:t>Acknowledges learner success</a:t>
            </a:r>
          </a:p>
          <a:p>
            <a:pPr marL="171450" indent="-171450">
              <a:buFont typeface="Arial" charset="0"/>
              <a:buChar char="•"/>
            </a:pPr>
            <a:r>
              <a:rPr lang="en-US" baseline="0" dirty="0" smtClean="0"/>
              <a:t>Contact for next step staff</a:t>
            </a:r>
          </a:p>
          <a:p>
            <a:pPr marL="171450" indent="-171450">
              <a:buFont typeface="Arial" charset="0"/>
              <a:buChar char="•"/>
            </a:pPr>
            <a:r>
              <a:rPr lang="en-US" baseline="0" dirty="0" smtClean="0"/>
              <a:t>KL&amp;S contact info and info re: follow-up with invitation to check in</a:t>
            </a:r>
          </a:p>
        </p:txBody>
      </p:sp>
      <p:sp>
        <p:nvSpPr>
          <p:cNvPr id="4" name="Slide Number Placeholder 3"/>
          <p:cNvSpPr>
            <a:spLocks noGrp="1"/>
          </p:cNvSpPr>
          <p:nvPr>
            <p:ph type="sldNum" sz="quarter" idx="10"/>
          </p:nvPr>
        </p:nvSpPr>
        <p:spPr/>
        <p:txBody>
          <a:bodyPr/>
          <a:lstStyle/>
          <a:p>
            <a:fld id="{D8BFABF1-90FD-DA4A-A477-F1A0986C71E2}" type="slidenum">
              <a:rPr lang="en-US" smtClean="0"/>
              <a:t>13</a:t>
            </a:fld>
            <a:endParaRPr lang="en-US" dirty="0"/>
          </a:p>
        </p:txBody>
      </p:sp>
    </p:spTree>
    <p:extLst>
      <p:ext uri="{BB962C8B-B14F-4D97-AF65-F5344CB8AC3E}">
        <p14:creationId xmlns:p14="http://schemas.microsoft.com/office/powerpoint/2010/main" val="1345305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good connections with the next step agencies is crucial.</a:t>
            </a:r>
          </a:p>
          <a:p>
            <a:pPr marL="171450" indent="-171450">
              <a:buFont typeface="Arial" charset="0"/>
              <a:buChar char="•"/>
            </a:pPr>
            <a:r>
              <a:rPr lang="en-US" dirty="0" smtClean="0"/>
              <a:t>Build up really good relationships with the </a:t>
            </a:r>
            <a:r>
              <a:rPr lang="en-US" dirty="0" smtClean="0"/>
              <a:t>next step destinations</a:t>
            </a:r>
            <a:r>
              <a:rPr lang="en-US" baseline="0" dirty="0" smtClean="0"/>
              <a:t> such as </a:t>
            </a:r>
            <a:r>
              <a:rPr lang="en-US" dirty="0" smtClean="0"/>
              <a:t>credit </a:t>
            </a:r>
            <a:r>
              <a:rPr lang="en-US" dirty="0" smtClean="0"/>
              <a:t>programs </a:t>
            </a:r>
            <a:r>
              <a:rPr lang="en-US" dirty="0" smtClean="0"/>
              <a:t>-</a:t>
            </a:r>
            <a:r>
              <a:rPr lang="en-US" baseline="0" dirty="0" smtClean="0"/>
              <a:t> </a:t>
            </a:r>
            <a:r>
              <a:rPr lang="en-US" dirty="0" smtClean="0"/>
              <a:t>so </a:t>
            </a:r>
            <a:r>
              <a:rPr lang="en-US" dirty="0" smtClean="0"/>
              <a:t>important;  figure out a way to work with them, especially understanding PLAR  so they can support the learners in LBS who are preparing for PLAR,  know exactly when to transition them from LBS</a:t>
            </a:r>
          </a:p>
          <a:p>
            <a:pPr marL="171450" indent="-171450">
              <a:buFont typeface="Arial" charset="0"/>
              <a:buChar char="•"/>
            </a:pP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Exit assessment</a:t>
            </a:r>
            <a:r>
              <a:rPr lang="en-US" baseline="0" dirty="0" smtClean="0"/>
              <a:t> from one agency is the intake assessment for the next step agency e.g. LBS to LBS, LBS to credit (SS/PS)</a:t>
            </a:r>
            <a:endParaRPr lang="en-US" dirty="0" smtClean="0"/>
          </a:p>
          <a:p>
            <a:pPr marL="628650" lvl="1" indent="-171450">
              <a:buFont typeface="Arial" charset="0"/>
              <a:buChar char="•"/>
            </a:pPr>
            <a:r>
              <a:rPr lang="en-US" dirty="0" smtClean="0"/>
              <a:t>community-based programs are often transitioning learners to the school board literacy programs -  good to think backwards to figure out what the communities programs need to do to prepare their learners to move on to the school board LBS and make a successful transition.   Therefore,  locally, the community-based exit assessment is the school board’s LBS intake assessment.  Basically these are the entry requirements to get into and be successful in the school board LBS program.  Like the transition checklists for after LBS.  </a:t>
            </a:r>
          </a:p>
          <a:p>
            <a:pPr marL="171450" indent="-171450">
              <a:buFont typeface="Arial" charset="0"/>
              <a:buChar char="•"/>
            </a:pPr>
            <a:endParaRPr lang="en-US" dirty="0" smtClean="0"/>
          </a:p>
          <a:p>
            <a:pPr marL="171450" indent="-171450">
              <a:buFont typeface="Arial" charset="0"/>
              <a:buChar char="•"/>
            </a:pPr>
            <a:r>
              <a:rPr lang="en-US" dirty="0" smtClean="0"/>
              <a:t>One manager mentioned that</a:t>
            </a:r>
            <a:r>
              <a:rPr lang="en-US" baseline="0" dirty="0" smtClean="0"/>
              <a:t> a</a:t>
            </a:r>
            <a:r>
              <a:rPr lang="en-US" dirty="0" smtClean="0"/>
              <a:t>t end of each </a:t>
            </a:r>
            <a:r>
              <a:rPr lang="en-US" dirty="0" smtClean="0"/>
              <a:t>month, she  </a:t>
            </a:r>
            <a:r>
              <a:rPr lang="en-US" dirty="0" smtClean="0"/>
              <a:t>looks at performance markers -  </a:t>
            </a:r>
            <a:r>
              <a:rPr lang="en-US" dirty="0" smtClean="0"/>
              <a:t>sends to her staff </a:t>
            </a:r>
            <a:r>
              <a:rPr lang="en-US" dirty="0" smtClean="0"/>
              <a:t>a spreadsheet comparison with provincial &amp; regional rollup, as well as last 4 years of program – every month – staff can see how the program is doing compared to others, strengths, weaknesses – sense that what they are doing is important and how it impacts performance overall; Got this from Sara Delicate and modified e.g. added follow-up #s and response rates</a:t>
            </a:r>
            <a:endParaRPr lang="en-US" dirty="0"/>
          </a:p>
        </p:txBody>
      </p:sp>
      <p:sp>
        <p:nvSpPr>
          <p:cNvPr id="4" name="Slide Number Placeholder 3"/>
          <p:cNvSpPr>
            <a:spLocks noGrp="1"/>
          </p:cNvSpPr>
          <p:nvPr>
            <p:ph type="sldNum" sz="quarter" idx="10"/>
          </p:nvPr>
        </p:nvSpPr>
        <p:spPr/>
        <p:txBody>
          <a:bodyPr/>
          <a:lstStyle/>
          <a:p>
            <a:fld id="{D8BFABF1-90FD-DA4A-A477-F1A0986C71E2}" type="slidenum">
              <a:rPr lang="en-US" smtClean="0"/>
              <a:t>14</a:t>
            </a:fld>
            <a:endParaRPr lang="en-US" dirty="0"/>
          </a:p>
        </p:txBody>
      </p:sp>
    </p:spTree>
    <p:extLst>
      <p:ext uri="{BB962C8B-B14F-4D97-AF65-F5344CB8AC3E}">
        <p14:creationId xmlns:p14="http://schemas.microsoft.com/office/powerpoint/2010/main" val="655457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When you leave this webinar, please complete the short evaluation survey</a:t>
            </a:r>
            <a:r>
              <a:rPr lang="en-CA" baseline="0" dirty="0" smtClean="0"/>
              <a:t> - 3 questions.  We appreciate your feedback for this project.</a:t>
            </a:r>
          </a:p>
          <a:p>
            <a:endParaRPr lang="en-CA" baseline="0" dirty="0" smtClean="0"/>
          </a:p>
          <a:p>
            <a:r>
              <a:rPr lang="en-CA" dirty="0" smtClean="0"/>
              <a:t>We will send you the link</a:t>
            </a:r>
            <a:r>
              <a:rPr lang="en-CA" baseline="0" dirty="0" smtClean="0"/>
              <a:t> for the recording of this webinar.  It will eventually be posted on the Learning Networks of Ontario (LNO) </a:t>
            </a:r>
            <a:r>
              <a:rPr lang="en-CA" baseline="0" dirty="0" smtClean="0"/>
              <a:t>website</a:t>
            </a:r>
            <a:endParaRPr lang="en-CA" baseline="0" dirty="0" smtClean="0"/>
          </a:p>
          <a:p>
            <a:r>
              <a:rPr lang="en-CA" baseline="0" dirty="0" smtClean="0"/>
              <a:t>We will use the information gathered to update the resource developed by Community Literacy Ontario (CLO) in 2012: Sample OALCF Implementation Tracking Form.</a:t>
            </a:r>
          </a:p>
          <a:p>
            <a:endParaRPr lang="en-CA" baseline="0" dirty="0" smtClean="0"/>
          </a:p>
          <a:p>
            <a:r>
              <a:rPr lang="en-CA" baseline="0" dirty="0" smtClean="0"/>
              <a:t>We will collect these and all the sample resources sent to us by interviewees and post on the LNO website.  We will notify support orgs when this has been done.</a:t>
            </a:r>
          </a:p>
          <a:p>
            <a:endParaRPr lang="en-CA" baseline="0" dirty="0" smtClean="0"/>
          </a:p>
          <a:p>
            <a:r>
              <a:rPr lang="en-CA" baseline="0" dirty="0" smtClean="0"/>
              <a:t>As part of our evaluation for this, we will be contacting you </a:t>
            </a:r>
            <a:r>
              <a:rPr lang="en-CA" baseline="0" dirty="0" smtClean="0"/>
              <a:t>in 3 months to </a:t>
            </a:r>
            <a:r>
              <a:rPr lang="en-CA" baseline="0" dirty="0" smtClean="0"/>
              <a:t>check in on how this has helped complete the implementation of this dimension – likely by survey.</a:t>
            </a:r>
            <a:endParaRPr lang="en-CA" dirty="0"/>
          </a:p>
        </p:txBody>
      </p:sp>
      <p:sp>
        <p:nvSpPr>
          <p:cNvPr id="4" name="Slide Number Placeholder 3"/>
          <p:cNvSpPr>
            <a:spLocks noGrp="1"/>
          </p:cNvSpPr>
          <p:nvPr>
            <p:ph type="sldNum" sz="quarter" idx="10"/>
          </p:nvPr>
        </p:nvSpPr>
        <p:spPr/>
        <p:txBody>
          <a:bodyPr/>
          <a:lstStyle/>
          <a:p>
            <a:fld id="{D8BFABF1-90FD-DA4A-A477-F1A0986C71E2}" type="slidenum">
              <a:rPr lang="en-US" smtClean="0"/>
              <a:t>15</a:t>
            </a:fld>
            <a:endParaRPr lang="en-US" dirty="0"/>
          </a:p>
        </p:txBody>
      </p:sp>
    </p:spTree>
    <p:extLst>
      <p:ext uri="{BB962C8B-B14F-4D97-AF65-F5344CB8AC3E}">
        <p14:creationId xmlns:p14="http://schemas.microsoft.com/office/powerpoint/2010/main" val="1963454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would like to again thank all the people who participated in the interviews and</a:t>
            </a:r>
            <a:r>
              <a:rPr lang="en-US" baseline="0" dirty="0" smtClean="0"/>
              <a:t> shared their tips and strategies, and some challenges, with us.</a:t>
            </a:r>
            <a:endParaRPr lang="en-US" dirty="0"/>
          </a:p>
        </p:txBody>
      </p:sp>
      <p:sp>
        <p:nvSpPr>
          <p:cNvPr id="4" name="Slide Number Placeholder 3"/>
          <p:cNvSpPr>
            <a:spLocks noGrp="1"/>
          </p:cNvSpPr>
          <p:nvPr>
            <p:ph type="sldNum" sz="quarter" idx="10"/>
          </p:nvPr>
        </p:nvSpPr>
        <p:spPr/>
        <p:txBody>
          <a:bodyPr/>
          <a:lstStyle/>
          <a:p>
            <a:fld id="{D8BFABF1-90FD-DA4A-A477-F1A0986C71E2}" type="slidenum">
              <a:rPr lang="en-US" smtClean="0"/>
              <a:t>16</a:t>
            </a:fld>
            <a:endParaRPr lang="en-US" dirty="0"/>
          </a:p>
        </p:txBody>
      </p:sp>
    </p:spTree>
    <p:extLst>
      <p:ext uri="{BB962C8B-B14F-4D97-AF65-F5344CB8AC3E}">
        <p14:creationId xmlns:p14="http://schemas.microsoft.com/office/powerpoint/2010/main" val="2127371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BFABF1-90FD-DA4A-A477-F1A0986C71E2}" type="slidenum">
              <a:rPr lang="en-US" smtClean="0"/>
              <a:t>17</a:t>
            </a:fld>
            <a:endParaRPr lang="en-US" dirty="0"/>
          </a:p>
        </p:txBody>
      </p:sp>
    </p:spTree>
    <p:extLst>
      <p:ext uri="{BB962C8B-B14F-4D97-AF65-F5344CB8AC3E}">
        <p14:creationId xmlns:p14="http://schemas.microsoft.com/office/powerpoint/2010/main" val="4527532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8BFABF1-90FD-DA4A-A477-F1A0986C71E2}" type="slidenum">
              <a:rPr lang="en-US" smtClean="0"/>
              <a:t>18</a:t>
            </a:fld>
            <a:endParaRPr lang="en-US" dirty="0"/>
          </a:p>
        </p:txBody>
      </p:sp>
    </p:spTree>
    <p:extLst>
      <p:ext uri="{BB962C8B-B14F-4D97-AF65-F5344CB8AC3E}">
        <p14:creationId xmlns:p14="http://schemas.microsoft.com/office/powerpoint/2010/main" val="19556957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BFABF1-90FD-DA4A-A477-F1A0986C71E2}" type="slidenum">
              <a:rPr lang="en-US" smtClean="0"/>
              <a:t>19</a:t>
            </a:fld>
            <a:endParaRPr lang="en-US" dirty="0"/>
          </a:p>
        </p:txBody>
      </p:sp>
    </p:spTree>
    <p:extLst>
      <p:ext uri="{BB962C8B-B14F-4D97-AF65-F5344CB8AC3E}">
        <p14:creationId xmlns:p14="http://schemas.microsoft.com/office/powerpoint/2010/main" val="811741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latin typeface="Book Antiqua" charset="0"/>
              <a:ea typeface="Book Antiqua" charset="0"/>
              <a:cs typeface="Book Antiqua" charset="0"/>
            </a:endParaRPr>
          </a:p>
          <a:p>
            <a:r>
              <a:rPr lang="en-US" baseline="0" dirty="0" smtClean="0">
                <a:latin typeface="Book Antiqua" charset="0"/>
                <a:ea typeface="Book Antiqua" charset="0"/>
                <a:cs typeface="Book Antiqua" charset="0"/>
              </a:rPr>
              <a:t>There are four dimensions to the Ontario Adult Literacy Curriculum Framework (OALCF):</a:t>
            </a:r>
          </a:p>
          <a:p>
            <a:pPr marL="228600" indent="-228600">
              <a:buFont typeface="+mj-lt"/>
              <a:buAutoNum type="arabicPeriod"/>
            </a:pPr>
            <a:r>
              <a:rPr lang="en-US" baseline="0" dirty="0" smtClean="0">
                <a:latin typeface="Book Antiqua" charset="0"/>
                <a:ea typeface="Book Antiqua" charset="0"/>
                <a:cs typeface="Book Antiqua" charset="0"/>
              </a:rPr>
              <a:t>Transition-oriented programming</a:t>
            </a:r>
          </a:p>
          <a:p>
            <a:pPr marL="228600" indent="-228600">
              <a:buFont typeface="+mj-lt"/>
              <a:buAutoNum type="arabicPeriod"/>
            </a:pPr>
            <a:r>
              <a:rPr lang="en-US" baseline="0" dirty="0" smtClean="0">
                <a:latin typeface="Book Antiqua" charset="0"/>
                <a:ea typeface="Book Antiqua" charset="0"/>
                <a:cs typeface="Book Antiqua" charset="0"/>
              </a:rPr>
              <a:t>Service Co-ordination</a:t>
            </a:r>
          </a:p>
          <a:p>
            <a:pPr marL="228600" indent="-228600">
              <a:buFont typeface="+mj-lt"/>
              <a:buAutoNum type="arabicPeriod"/>
            </a:pPr>
            <a:r>
              <a:rPr lang="en-US" baseline="0" dirty="0" smtClean="0">
                <a:latin typeface="Book Antiqua" charset="0"/>
                <a:ea typeface="Book Antiqua" charset="0"/>
                <a:cs typeface="Book Antiqua" charset="0"/>
              </a:rPr>
              <a:t>Task-Based Approach</a:t>
            </a:r>
          </a:p>
          <a:p>
            <a:pPr marL="228600" indent="-228600">
              <a:buFont typeface="+mj-lt"/>
              <a:buAutoNum type="arabicPeriod"/>
            </a:pPr>
            <a:r>
              <a:rPr lang="en-US" baseline="0" dirty="0" smtClean="0">
                <a:latin typeface="Book Antiqua" charset="0"/>
                <a:ea typeface="Book Antiqua" charset="0"/>
                <a:cs typeface="Book Antiqua" charset="0"/>
              </a:rPr>
              <a:t>Task-Based Assessment</a:t>
            </a: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b="1" kern="1200" dirty="0" smtClean="0">
              <a:solidFill>
                <a:schemeClr val="tx1"/>
              </a:solidFill>
              <a:effectLst/>
              <a:latin typeface="Book Antiqua" charset="0"/>
              <a:ea typeface="Book Antiqua" charset="0"/>
              <a:cs typeface="Book Antiqua"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latin typeface="Book Antiqua" charset="0"/>
                <a:ea typeface="Book Antiqua" charset="0"/>
                <a:cs typeface="Book Antiqua" charset="0"/>
              </a:rPr>
              <a:t>As you may recall, the Ministry provided agencies with an agency self-assessment tool to guide them as they implemented the OALCF.  This tool lists markers for “not in place” to “fully in place” for each dimension.  Another good resource for you is the Foundations of Transition-Oriented Programming provided by the Ministry on the OALCF website which is part of Employment Ontario Partners’ Gateway (EOPG).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Book Antiqua" charset="0"/>
              <a:ea typeface="Book Antiqua" charset="0"/>
              <a:cs typeface="Book Antiqua"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Book Antiqua" charset="0"/>
                <a:ea typeface="Book Antiqua" charset="0"/>
                <a:cs typeface="Book Antiqua" charset="0"/>
              </a:rPr>
              <a:t>Various networks have discovered that some agencies still do not have all 4 dimensions of the OALCF implementation “fully in place”.  Therefore, SMLN and QUILL are collaborating to provide support to help LBS agencies achieve this. We are looking at the first dimension: “transition-oriented programming”. </a:t>
            </a: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b="1" kern="1200" dirty="0" smtClean="0">
              <a:solidFill>
                <a:schemeClr val="tx1"/>
              </a:solidFill>
              <a:effectLst/>
              <a:latin typeface="Book Antiqua" charset="0"/>
              <a:ea typeface="Book Antiqua" charset="0"/>
              <a:cs typeface="Book Antiqua"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b="1" kern="1200" dirty="0" smtClean="0">
                <a:solidFill>
                  <a:schemeClr val="tx1"/>
                </a:solidFill>
                <a:effectLst/>
                <a:latin typeface="Book Antiqua" charset="0"/>
                <a:ea typeface="Book Antiqua" charset="0"/>
                <a:cs typeface="Book Antiqua" charset="0"/>
              </a:rPr>
              <a:t>Description - Agencies have policies, practices and programming that, first and foremost, support successful learner transitions.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Book Antiqua" charset="0"/>
              <a:ea typeface="Book Antiqua" charset="0"/>
              <a:cs typeface="Book Antiqua"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Book Antiqua" charset="0"/>
                <a:ea typeface="Book Antiqua" charset="0"/>
                <a:cs typeface="Book Antiqua" charset="0"/>
              </a:rPr>
              <a:t>Based on the “fully in place” indicators in the Self-Assessment Tool, we interviewed</a:t>
            </a:r>
            <a:r>
              <a:rPr lang="en-CA" sz="1200" kern="1200" baseline="0" dirty="0" smtClean="0">
                <a:solidFill>
                  <a:schemeClr val="tx1"/>
                </a:solidFill>
                <a:effectLst/>
                <a:latin typeface="Book Antiqua" charset="0"/>
                <a:ea typeface="Book Antiqua" charset="0"/>
                <a:cs typeface="Book Antiqua" charset="0"/>
              </a:rPr>
              <a:t> a sampling of</a:t>
            </a:r>
            <a:r>
              <a:rPr lang="en-CA" sz="1200" kern="1200" dirty="0" smtClean="0">
                <a:solidFill>
                  <a:schemeClr val="tx1"/>
                </a:solidFill>
                <a:effectLst/>
                <a:latin typeface="Book Antiqua" charset="0"/>
                <a:ea typeface="Book Antiqua" charset="0"/>
                <a:cs typeface="Book Antiqua" charset="0"/>
              </a:rPr>
              <a:t> LBS agencies from all sectors</a:t>
            </a:r>
            <a:r>
              <a:rPr lang="en-CA" sz="1200" kern="1200" baseline="0" dirty="0" smtClean="0">
                <a:solidFill>
                  <a:schemeClr val="tx1"/>
                </a:solidFill>
                <a:effectLst/>
                <a:latin typeface="Book Antiqua" charset="0"/>
                <a:ea typeface="Book Antiqua" charset="0"/>
                <a:cs typeface="Book Antiqua" charset="0"/>
              </a:rPr>
              <a:t> across the </a:t>
            </a:r>
            <a:r>
              <a:rPr lang="en-CA" sz="1200" kern="1200" dirty="0" smtClean="0">
                <a:solidFill>
                  <a:schemeClr val="tx1"/>
                </a:solidFill>
                <a:effectLst/>
                <a:latin typeface="Book Antiqua" charset="0"/>
                <a:ea typeface="Book Antiqua" charset="0"/>
                <a:cs typeface="Book Antiqua" charset="0"/>
              </a:rPr>
              <a:t>province asking how they achieved the “fully in place’ indicators – to identify their best practices.  We will use the best practices information collected to refresh </a:t>
            </a:r>
            <a:r>
              <a:rPr lang="en-US" sz="1200" b="0" i="1" kern="1200" dirty="0" smtClean="0">
                <a:solidFill>
                  <a:schemeClr val="tx1"/>
                </a:solidFill>
                <a:effectLst/>
                <a:latin typeface="Book Antiqua" charset="0"/>
                <a:ea typeface="Book Antiqua" charset="0"/>
                <a:cs typeface="Book Antiqua" charset="0"/>
              </a:rPr>
              <a:t>CLO’s Sample OALCF Implementation Tracking Form </a:t>
            </a:r>
            <a:r>
              <a:rPr lang="en-CA" sz="1200" b="0" kern="1200" baseline="0" dirty="0" smtClean="0">
                <a:solidFill>
                  <a:schemeClr val="tx1"/>
                </a:solidFill>
                <a:effectLst/>
                <a:latin typeface="Book Antiqua" charset="0"/>
                <a:ea typeface="Book Antiqua" charset="0"/>
                <a:cs typeface="Book Antiqua" charset="0"/>
              </a:rPr>
              <a:t> distributed in 2012.  </a:t>
            </a: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b="1" kern="1200" dirty="0" smtClean="0">
              <a:solidFill>
                <a:schemeClr val="tx1"/>
              </a:solidFill>
              <a:effectLst/>
              <a:latin typeface="Book Antiqua" charset="0"/>
              <a:ea typeface="Book Antiqua" charset="0"/>
              <a:cs typeface="Book Antiqua"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b="0" kern="1200" baseline="0" dirty="0" smtClean="0">
                <a:solidFill>
                  <a:schemeClr val="tx1"/>
                </a:solidFill>
                <a:effectLst/>
                <a:latin typeface="Book Antiqua" charset="0"/>
                <a:ea typeface="Book Antiqua" charset="0"/>
                <a:cs typeface="Book Antiqua" charset="0"/>
              </a:rPr>
              <a:t>We hope that these practices will help you to fully implement the markers if you are still working on them.</a:t>
            </a: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b="0" kern="1200" baseline="0" dirty="0" smtClean="0">
              <a:solidFill>
                <a:schemeClr val="tx1"/>
              </a:solidFill>
              <a:effectLst/>
              <a:latin typeface="Book Antiqua" charset="0"/>
              <a:ea typeface="Book Antiqua" charset="0"/>
              <a:cs typeface="Book Antiqua"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b="0" kern="1200" dirty="0" smtClean="0">
                <a:solidFill>
                  <a:schemeClr val="tx1"/>
                </a:solidFill>
                <a:effectLst/>
                <a:latin typeface="Book Antiqua" charset="0"/>
                <a:ea typeface="Book Antiqua" charset="0"/>
                <a:cs typeface="Book Antiqua" charset="0"/>
              </a:rPr>
              <a:t>We will be sharing several examples of documents shared by service</a:t>
            </a:r>
            <a:r>
              <a:rPr lang="en-CA" sz="1200" b="0" kern="1200" baseline="0" dirty="0" smtClean="0">
                <a:solidFill>
                  <a:schemeClr val="tx1"/>
                </a:solidFill>
                <a:effectLst/>
                <a:latin typeface="Book Antiqua" charset="0"/>
                <a:ea typeface="Book Antiqua" charset="0"/>
                <a:cs typeface="Book Antiqua" charset="0"/>
              </a:rPr>
              <a:t> providers. You may need to scroll down or over on your screen to see the full document. If you can’t see them well, please let us know; we will be sending them out to you with the webinar slides, and they will also be posted with others on the LNO website.</a:t>
            </a: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b="0" kern="1200" dirty="0" smtClean="0">
              <a:solidFill>
                <a:schemeClr val="tx1"/>
              </a:solidFill>
              <a:effectLst/>
              <a:latin typeface="Book Antiqua" charset="0"/>
              <a:ea typeface="Book Antiqua" charset="0"/>
              <a:cs typeface="Book Antiqua" charset="0"/>
            </a:endParaRPr>
          </a:p>
          <a:p>
            <a:endParaRPr lang="en-US" dirty="0"/>
          </a:p>
        </p:txBody>
      </p:sp>
      <p:sp>
        <p:nvSpPr>
          <p:cNvPr id="4" name="Slide Number Placeholder 3"/>
          <p:cNvSpPr>
            <a:spLocks noGrp="1"/>
          </p:cNvSpPr>
          <p:nvPr>
            <p:ph type="sldNum" sz="quarter" idx="10"/>
          </p:nvPr>
        </p:nvSpPr>
        <p:spPr/>
        <p:txBody>
          <a:bodyPr/>
          <a:lstStyle/>
          <a:p>
            <a:fld id="{D8BFABF1-90FD-DA4A-A477-F1A0986C71E2}" type="slidenum">
              <a:rPr lang="en-US" smtClean="0"/>
              <a:t>2</a:t>
            </a:fld>
            <a:endParaRPr lang="en-US" dirty="0"/>
          </a:p>
        </p:txBody>
      </p:sp>
    </p:spTree>
    <p:extLst>
      <p:ext uri="{BB962C8B-B14F-4D97-AF65-F5344CB8AC3E}">
        <p14:creationId xmlns:p14="http://schemas.microsoft.com/office/powerpoint/2010/main" val="775819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Marker</a:t>
            </a:r>
            <a:r>
              <a:rPr lang="en-US" b="1" baseline="0" dirty="0" smtClean="0"/>
              <a:t> 1: </a:t>
            </a:r>
            <a:r>
              <a:rPr lang="en-CA" sz="1200" b="1" kern="1200" dirty="0" smtClean="0">
                <a:solidFill>
                  <a:schemeClr val="tx1"/>
                </a:solidFill>
                <a:effectLst/>
                <a:latin typeface="Book Antiqua" charset="0"/>
                <a:ea typeface="Book Antiqua" charset="0"/>
                <a:cs typeface="Book Antiqua" charset="0"/>
              </a:rPr>
              <a:t>Agency maintains strong working relationships with next step destinations through regular communication</a:t>
            </a:r>
            <a:r>
              <a:rPr lang="en-US" b="1" dirty="0" smtClean="0">
                <a:effectLst/>
              </a:rPr>
              <a:t> </a:t>
            </a:r>
          </a:p>
          <a:p>
            <a:endParaRPr lang="en-US" b="0" dirty="0" smtClean="0">
              <a:effectLst/>
            </a:endParaRPr>
          </a:p>
          <a:p>
            <a:r>
              <a:rPr lang="en-US" b="0" dirty="0" smtClean="0">
                <a:effectLst/>
              </a:rPr>
              <a:t>For this marker, we asked service providers what their learners’ main next step destinations are, how they established</a:t>
            </a:r>
            <a:r>
              <a:rPr lang="en-US" b="0" baseline="0" dirty="0" smtClean="0">
                <a:effectLst/>
              </a:rPr>
              <a:t> relationships </a:t>
            </a:r>
            <a:r>
              <a:rPr lang="en-US" b="0" dirty="0" smtClean="0">
                <a:effectLst/>
              </a:rPr>
              <a:t>and how they are maintaining relationships.</a:t>
            </a:r>
          </a:p>
          <a:p>
            <a:endParaRPr lang="en-US" b="0" dirty="0" smtClean="0">
              <a:effectLst/>
            </a:endParaRPr>
          </a:p>
          <a:p>
            <a:r>
              <a:rPr lang="en-CA" sz="1200" kern="1200" dirty="0" smtClean="0">
                <a:solidFill>
                  <a:schemeClr val="tx1"/>
                </a:solidFill>
                <a:effectLst/>
                <a:latin typeface="Book Antiqua" charset="0"/>
                <a:ea typeface="Book Antiqua" charset="0"/>
                <a:cs typeface="Book Antiqua" charset="0"/>
              </a:rPr>
              <a:t>Next step destinations include – another LBS program/Academic Upgrading, Employment Services, Adult High school credits, Post-Secondary, Contact North, GED, continued employment.  Agencies interviewed did not have too many going to apprenticeship as next step – may be going to ACE, GED or SSC first.</a:t>
            </a:r>
            <a:r>
              <a:rPr lang="en-US" dirty="0" smtClean="0">
                <a:effectLst/>
              </a:rPr>
              <a:t> </a:t>
            </a:r>
          </a:p>
          <a:p>
            <a:endParaRPr lang="en-US" b="0" dirty="0" smtClean="0">
              <a:effectLst/>
            </a:endParaRPr>
          </a:p>
          <a:p>
            <a:r>
              <a:rPr lang="en-US" b="0" dirty="0" smtClean="0">
                <a:effectLst/>
              </a:rPr>
              <a:t>Service providers mentioned many strategies for building and maintaining relationships</a:t>
            </a:r>
            <a:r>
              <a:rPr lang="en-US" b="0" baseline="0" dirty="0" smtClean="0">
                <a:effectLst/>
              </a:rPr>
              <a:t> with next step agencies.  </a:t>
            </a:r>
            <a:r>
              <a:rPr lang="en-US" b="0" dirty="0" smtClean="0">
                <a:effectLst/>
              </a:rPr>
              <a:t>We grouped the strategies and tips into 4 main categories: co-location with one or more community partners, use of the literacy services planning and co-ordination</a:t>
            </a:r>
            <a:r>
              <a:rPr lang="en-US" b="0" baseline="0" dirty="0" smtClean="0">
                <a:effectLst/>
              </a:rPr>
              <a:t> meetings and process, community partner meetings, and maintaining relationships.</a:t>
            </a:r>
            <a:endParaRPr lang="en-US" b="0" dirty="0"/>
          </a:p>
        </p:txBody>
      </p:sp>
      <p:sp>
        <p:nvSpPr>
          <p:cNvPr id="4" name="Slide Number Placeholder 3"/>
          <p:cNvSpPr>
            <a:spLocks noGrp="1"/>
          </p:cNvSpPr>
          <p:nvPr>
            <p:ph type="sldNum" sz="quarter" idx="10"/>
          </p:nvPr>
        </p:nvSpPr>
        <p:spPr/>
        <p:txBody>
          <a:bodyPr/>
          <a:lstStyle/>
          <a:p>
            <a:fld id="{D8BFABF1-90FD-DA4A-A477-F1A0986C71E2}" type="slidenum">
              <a:rPr lang="en-US" smtClean="0"/>
              <a:t>3</a:t>
            </a:fld>
            <a:endParaRPr lang="en-US" dirty="0"/>
          </a:p>
        </p:txBody>
      </p:sp>
    </p:spTree>
    <p:extLst>
      <p:ext uri="{BB962C8B-B14F-4D97-AF65-F5344CB8AC3E}">
        <p14:creationId xmlns:p14="http://schemas.microsoft.com/office/powerpoint/2010/main" val="6578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kern="1200" dirty="0" smtClean="0">
                <a:solidFill>
                  <a:schemeClr val="tx1"/>
                </a:solidFill>
                <a:effectLst/>
                <a:latin typeface="Book Antiqua" charset="0"/>
                <a:ea typeface="Book Antiqua" charset="0"/>
                <a:cs typeface="Book Antiqua" charset="0"/>
              </a:rPr>
              <a:t>Co-location, either full-time or part-time, </a:t>
            </a:r>
            <a:r>
              <a:rPr lang="en-CA" sz="1200" kern="1200" dirty="0" smtClean="0">
                <a:solidFill>
                  <a:schemeClr val="tx1"/>
                </a:solidFill>
                <a:effectLst/>
                <a:latin typeface="Book Antiqua" charset="0"/>
                <a:ea typeface="Book Antiqua" charset="0"/>
                <a:cs typeface="Book Antiqua" charset="0"/>
              </a:rPr>
              <a:t>provides an opportunity to case manage each learner, refer to partnering agency, </a:t>
            </a:r>
            <a:endParaRPr lang="en-US" sz="1200" kern="1200" dirty="0" smtClean="0">
              <a:solidFill>
                <a:schemeClr val="tx1"/>
              </a:solidFill>
              <a:effectLst/>
              <a:latin typeface="Book Antiqua" charset="0"/>
              <a:ea typeface="Book Antiqua" charset="0"/>
              <a:cs typeface="Book Antiqua" charset="0"/>
            </a:endParaRPr>
          </a:p>
          <a:p>
            <a:endParaRPr lang="en-US" dirty="0" smtClean="0"/>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smtClean="0">
                <a:solidFill>
                  <a:schemeClr val="tx1"/>
                </a:solidFill>
                <a:effectLst/>
                <a:latin typeface="Book Antiqua" charset="0"/>
                <a:ea typeface="Book Antiqua" charset="0"/>
                <a:cs typeface="Book Antiqua" charset="0"/>
              </a:rPr>
              <a:t>S</a:t>
            </a:r>
            <a:r>
              <a:rPr lang="en-CA" sz="1200" kern="1200" dirty="0" err="1" smtClean="0">
                <a:solidFill>
                  <a:schemeClr val="tx1"/>
                </a:solidFill>
                <a:effectLst/>
                <a:latin typeface="Book Antiqua" charset="0"/>
                <a:ea typeface="Book Antiqua" charset="0"/>
                <a:cs typeface="Book Antiqua" charset="0"/>
              </a:rPr>
              <a:t>ome</a:t>
            </a:r>
            <a:r>
              <a:rPr lang="en-CA" sz="1200" kern="1200" dirty="0" smtClean="0">
                <a:solidFill>
                  <a:schemeClr val="tx1"/>
                </a:solidFill>
                <a:effectLst/>
                <a:latin typeface="Book Antiqua" charset="0"/>
                <a:ea typeface="Book Antiqua" charset="0"/>
                <a:cs typeface="Book Antiqua" charset="0"/>
              </a:rPr>
              <a:t> school board LBS programs are co-located in Secondary School Program and, in some instances, everyone gets an LBS assessment (x2).  It really helps if the head administrators “get it” and see LBS as part of the process to get credits.</a:t>
            </a:r>
            <a:r>
              <a:rPr lang="en-US" sz="1200" kern="1200" baseline="0" dirty="0" smtClean="0">
                <a:solidFill>
                  <a:schemeClr val="tx1"/>
                </a:solidFill>
                <a:effectLst/>
                <a:latin typeface="Book Antiqua" charset="0"/>
                <a:ea typeface="Book Antiqua" charset="0"/>
                <a:cs typeface="Book Antiqua" charset="0"/>
              </a:rPr>
              <a:t>  </a:t>
            </a:r>
            <a:r>
              <a:rPr lang="en-CA" sz="1200" kern="1200" dirty="0" smtClean="0">
                <a:solidFill>
                  <a:schemeClr val="tx1"/>
                </a:solidFill>
                <a:effectLst/>
                <a:latin typeface="Book Antiqua" charset="0"/>
                <a:ea typeface="Book Antiqua" charset="0"/>
                <a:cs typeface="Book Antiqua" charset="0"/>
              </a:rPr>
              <a:t>Staff feel they are part of each other’s’ program;  LBS staff have clear understanding of the skills learners need to be successful in Secondary School Credit program.</a:t>
            </a:r>
            <a:r>
              <a:rPr lang="en-CA" sz="1200" kern="1200" baseline="0" dirty="0" smtClean="0">
                <a:solidFill>
                  <a:schemeClr val="tx1"/>
                </a:solidFill>
                <a:effectLst/>
                <a:latin typeface="Book Antiqua" charset="0"/>
                <a:ea typeface="Book Antiqua" charset="0"/>
                <a:cs typeface="Book Antiqua" charset="0"/>
              </a:rPr>
              <a:t>  One p</a:t>
            </a:r>
            <a:r>
              <a:rPr lang="en-CA" sz="1200" kern="1200" dirty="0" smtClean="0">
                <a:solidFill>
                  <a:schemeClr val="tx1"/>
                </a:solidFill>
                <a:effectLst/>
                <a:latin typeface="Book Antiqua" charset="0"/>
                <a:ea typeface="Book Antiqua" charset="0"/>
                <a:cs typeface="Book Antiqua" charset="0"/>
              </a:rPr>
              <a:t>rogram was housed with SSC as well as daycare and ESL – referrals, transitions are easy</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endParaRPr lang="en-US" sz="1200" kern="1200" dirty="0" smtClean="0">
              <a:solidFill>
                <a:schemeClr val="tx1"/>
              </a:solidFill>
              <a:effectLst/>
              <a:latin typeface="Book Antiqua" charset="0"/>
              <a:ea typeface="Book Antiqua" charset="0"/>
              <a:cs typeface="Book Antiqua" charset="0"/>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CA" sz="1200" kern="1200" dirty="0" smtClean="0">
                <a:solidFill>
                  <a:schemeClr val="tx1"/>
                </a:solidFill>
                <a:effectLst/>
                <a:latin typeface="Book Antiqua" charset="0"/>
                <a:ea typeface="Book Antiqua" charset="0"/>
                <a:cs typeface="Book Antiqua" charset="0"/>
              </a:rPr>
              <a:t>Similarly, there is benefit to college LBS programs being</a:t>
            </a:r>
            <a:r>
              <a:rPr lang="en-CA" sz="1200" kern="1200" baseline="0" dirty="0" smtClean="0">
                <a:solidFill>
                  <a:schemeClr val="tx1"/>
                </a:solidFill>
                <a:effectLst/>
                <a:latin typeface="Book Antiqua" charset="0"/>
                <a:ea typeface="Book Antiqua" charset="0"/>
                <a:cs typeface="Book Antiqua" charset="0"/>
              </a:rPr>
              <a:t> located within the full college. For example, at </a:t>
            </a:r>
            <a:r>
              <a:rPr lang="en-CA" sz="1200" kern="1200" dirty="0" smtClean="0">
                <a:solidFill>
                  <a:schemeClr val="tx1"/>
                </a:solidFill>
                <a:effectLst/>
                <a:latin typeface="Book Antiqua" charset="0"/>
                <a:ea typeface="Book Antiqua" charset="0"/>
                <a:cs typeface="Book Antiqua" charset="0"/>
              </a:rPr>
              <a:t>Georgian College – All </a:t>
            </a:r>
            <a:r>
              <a:rPr lang="en-CA" sz="1200" kern="1200" dirty="0" smtClean="0">
                <a:solidFill>
                  <a:schemeClr val="tx1"/>
                </a:solidFill>
                <a:effectLst/>
                <a:latin typeface="Book Antiqua" charset="0"/>
                <a:ea typeface="Book Antiqua" charset="0"/>
                <a:cs typeface="Book Antiqua" charset="0"/>
              </a:rPr>
              <a:t>PSW students </a:t>
            </a:r>
            <a:r>
              <a:rPr lang="en-CA" sz="1200" kern="1200" dirty="0" smtClean="0">
                <a:solidFill>
                  <a:schemeClr val="tx1"/>
                </a:solidFill>
                <a:effectLst/>
                <a:latin typeface="Book Antiqua" charset="0"/>
                <a:ea typeface="Book Antiqua" charset="0"/>
                <a:cs typeface="Book Antiqua" charset="0"/>
              </a:rPr>
              <a:t>take a one-week refresher course before starting; at this and other colleges, LBS learners interview the Program Co-ordinators of the Post-Secondary programs to gain information about what the program is about; alternatively, Program Co-ordinators drop into LBS classroom to share information about their program; really break down to the special academic and learning skills that are needed, structure of the program, </a:t>
            </a:r>
            <a:r>
              <a:rPr lang="en-CA" sz="1200" kern="1200" dirty="0" err="1" smtClean="0">
                <a:solidFill>
                  <a:schemeClr val="tx1"/>
                </a:solidFill>
                <a:effectLst/>
                <a:latin typeface="Book Antiqua" charset="0"/>
                <a:ea typeface="Book Antiqua" charset="0"/>
                <a:cs typeface="Book Antiqua" charset="0"/>
              </a:rPr>
              <a:t>etc</a:t>
            </a:r>
            <a:r>
              <a:rPr lang="en-US" sz="1200" kern="1200" dirty="0" smtClean="0">
                <a:solidFill>
                  <a:schemeClr val="tx1"/>
                </a:solidFill>
                <a:effectLst/>
                <a:latin typeface="Book Antiqua" charset="0"/>
                <a:ea typeface="Book Antiqua" charset="0"/>
                <a:cs typeface="Book Antiqua" charset="0"/>
              </a:rPr>
              <a:t>.</a:t>
            </a:r>
            <a:r>
              <a:rPr lang="en-US" sz="1200" kern="1200" baseline="0" dirty="0" smtClean="0">
                <a:solidFill>
                  <a:schemeClr val="tx1"/>
                </a:solidFill>
                <a:effectLst/>
                <a:latin typeface="Book Antiqua" charset="0"/>
                <a:ea typeface="Book Antiqua" charset="0"/>
                <a:cs typeface="Book Antiqua" charset="0"/>
              </a:rPr>
              <a:t>  B</a:t>
            </a:r>
            <a:r>
              <a:rPr lang="en-CA" sz="1200" kern="1200" dirty="0" err="1" smtClean="0">
                <a:solidFill>
                  <a:schemeClr val="tx1"/>
                </a:solidFill>
                <a:effectLst/>
                <a:latin typeface="Book Antiqua" charset="0"/>
                <a:ea typeface="Book Antiqua" charset="0"/>
                <a:cs typeface="Book Antiqua" charset="0"/>
              </a:rPr>
              <a:t>eing</a:t>
            </a:r>
            <a:r>
              <a:rPr lang="en-CA" sz="1200" kern="1200" dirty="0" smtClean="0">
                <a:solidFill>
                  <a:schemeClr val="tx1"/>
                </a:solidFill>
                <a:effectLst/>
                <a:latin typeface="Book Antiqua" charset="0"/>
                <a:ea typeface="Book Antiqua" charset="0"/>
                <a:cs typeface="Book Antiqua" charset="0"/>
              </a:rPr>
              <a:t> on campus provides learners an opportunity to use accessibility services</a:t>
            </a:r>
            <a:r>
              <a:rPr lang="en-CA" sz="1200" kern="1200" baseline="0" dirty="0" smtClean="0">
                <a:solidFill>
                  <a:schemeClr val="tx1"/>
                </a:solidFill>
                <a:effectLst/>
                <a:latin typeface="Book Antiqua" charset="0"/>
                <a:ea typeface="Book Antiqua" charset="0"/>
                <a:cs typeface="Book Antiqua" charset="0"/>
              </a:rPr>
              <a:t> and </a:t>
            </a:r>
            <a:r>
              <a:rPr lang="en-CA" sz="1200" kern="1200" dirty="0" smtClean="0">
                <a:solidFill>
                  <a:schemeClr val="tx1"/>
                </a:solidFill>
                <a:effectLst/>
                <a:latin typeface="Book Antiqua" charset="0"/>
                <a:ea typeface="Book Antiqua" charset="0"/>
                <a:cs typeface="Book Antiqua" charset="0"/>
              </a:rPr>
              <a:t>Student Services; smaller campuses will go to main campus to meet with specific staff to discuss the option to refer learners to their site; </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endParaRPr lang="en-US" sz="1200" kern="1200" dirty="0" smtClean="0">
              <a:solidFill>
                <a:schemeClr val="tx1"/>
              </a:solidFill>
              <a:effectLst/>
              <a:latin typeface="Book Antiqua" charset="0"/>
              <a:ea typeface="Book Antiqua" charset="0"/>
              <a:cs typeface="Book Antiqua" charset="0"/>
            </a:endParaRPr>
          </a:p>
          <a:p>
            <a:pPr marL="171450" lvl="0" indent="-171450">
              <a:buFont typeface="Arial" charset="0"/>
              <a:buChar char="•"/>
            </a:pPr>
            <a:r>
              <a:rPr lang="en-CA" sz="1200" kern="1200" dirty="0" smtClean="0">
                <a:solidFill>
                  <a:schemeClr val="tx1"/>
                </a:solidFill>
                <a:effectLst/>
                <a:latin typeface="Book Antiqua" charset="0"/>
                <a:ea typeface="Book Antiqua" charset="0"/>
                <a:cs typeface="Book Antiqua" charset="0"/>
              </a:rPr>
              <a:t>Co-location with Employment Services – LBS and ES staff talk regularly; can just bring learners/clients to the other service; LBS learners with employment goal must be referred to ES at some point in LBS program; One program co-located with both OW and ES – meet at start of year to put referral processes in place, and they use a common referral form; keep in touch with case workers</a:t>
            </a:r>
          </a:p>
          <a:p>
            <a:pPr marL="171450" lvl="0" indent="-171450">
              <a:buFont typeface="Arial" charset="0"/>
              <a:buChar char="•"/>
            </a:pPr>
            <a:endParaRPr lang="en-US" sz="1200" kern="1200" dirty="0" smtClean="0">
              <a:solidFill>
                <a:schemeClr val="tx1"/>
              </a:solidFill>
              <a:effectLst/>
              <a:latin typeface="Book Antiqua" charset="0"/>
              <a:ea typeface="Book Antiqua" charset="0"/>
              <a:cs typeface="Book Antiqua" charset="0"/>
            </a:endParaRPr>
          </a:p>
          <a:p>
            <a:pPr marL="171450" lvl="0" indent="-171450">
              <a:buFont typeface="Arial" charset="0"/>
              <a:buChar char="•"/>
            </a:pPr>
            <a:r>
              <a:rPr lang="en-CA" sz="1200" kern="1200" dirty="0" smtClean="0">
                <a:solidFill>
                  <a:schemeClr val="tx1"/>
                </a:solidFill>
                <a:effectLst/>
                <a:latin typeface="Book Antiqua" charset="0"/>
                <a:ea typeface="Book Antiqua" charset="0"/>
                <a:cs typeface="Book Antiqua" charset="0"/>
              </a:rPr>
              <a:t>Part-time co-location - Several programs provide space for other service providers to be on site part of the week – in one small community, the LBS agency provides a spot for the school board to do adult credits twice a wk. and provides e-lab service for people to do college courses – </a:t>
            </a:r>
          </a:p>
          <a:p>
            <a:pPr marL="171450" lvl="0" indent="-171450">
              <a:buFont typeface="Arial" charset="0"/>
              <a:buChar char="•"/>
            </a:pPr>
            <a:endParaRPr lang="en-CA" sz="1200" kern="1200" dirty="0" smtClean="0">
              <a:solidFill>
                <a:schemeClr val="tx1"/>
              </a:solidFill>
              <a:effectLst/>
              <a:latin typeface="Book Antiqua" charset="0"/>
              <a:ea typeface="Book Antiqua" charset="0"/>
              <a:cs typeface="Book Antiqua" charset="0"/>
            </a:endParaRPr>
          </a:p>
          <a:p>
            <a:pPr marL="171450" indent="-171450">
              <a:buFont typeface="Arial" charset="0"/>
              <a:buChar char="•"/>
            </a:pPr>
            <a:r>
              <a:rPr lang="en-CA" sz="1200" kern="1200" dirty="0" smtClean="0">
                <a:solidFill>
                  <a:schemeClr val="tx1"/>
                </a:solidFill>
                <a:effectLst/>
                <a:latin typeface="Book Antiqua" charset="0"/>
                <a:ea typeface="Book Antiqua" charset="0"/>
                <a:cs typeface="Book Antiqua" charset="0"/>
              </a:rPr>
              <a:t>ES &amp; OW come 1 day/month and they do a joint workshop with </a:t>
            </a:r>
            <a:r>
              <a:rPr lang="en-CA" sz="1200" kern="1200" dirty="0" smtClean="0">
                <a:solidFill>
                  <a:schemeClr val="tx1"/>
                </a:solidFill>
                <a:effectLst/>
                <a:latin typeface="Book Antiqua" charset="0"/>
                <a:ea typeface="Book Antiqua" charset="0"/>
                <a:cs typeface="Book Antiqua" charset="0"/>
              </a:rPr>
              <a:t>with another LBS program – </a:t>
            </a:r>
            <a:r>
              <a:rPr lang="en-CA" sz="1200" kern="1200" dirty="0" smtClean="0">
                <a:solidFill>
                  <a:schemeClr val="tx1"/>
                </a:solidFill>
                <a:effectLst/>
                <a:latin typeface="Book Antiqua" charset="0"/>
                <a:ea typeface="Book Antiqua" charset="0"/>
                <a:cs typeface="Book Antiqua" charset="0"/>
              </a:rPr>
              <a:t>refer people (OW &amp; ES clients) on-site – makes all the difference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D8BFABF1-90FD-DA4A-A477-F1A0986C71E2}" type="slidenum">
              <a:rPr lang="en-US" smtClean="0"/>
              <a:t>4</a:t>
            </a:fld>
            <a:endParaRPr lang="en-US" dirty="0"/>
          </a:p>
        </p:txBody>
      </p:sp>
    </p:spTree>
    <p:extLst>
      <p:ext uri="{BB962C8B-B14F-4D97-AF65-F5344CB8AC3E}">
        <p14:creationId xmlns:p14="http://schemas.microsoft.com/office/powerpoint/2010/main" val="1806462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latin typeface="Book Antiqua" charset="0"/>
                <a:ea typeface="Book Antiqua" charset="0"/>
                <a:cs typeface="Book Antiqua" charset="0"/>
              </a:rPr>
              <a:t>LSPC meetings </a:t>
            </a:r>
            <a:r>
              <a:rPr lang="en-CA" sz="1200" b="0" kern="1200" dirty="0" smtClean="0">
                <a:solidFill>
                  <a:schemeClr val="tx1"/>
                </a:solidFill>
                <a:effectLst/>
                <a:latin typeface="Book Antiqua" charset="0"/>
                <a:ea typeface="Book Antiqua" charset="0"/>
                <a:cs typeface="Book Antiqua" charset="0"/>
              </a:rPr>
              <a:t>p</a:t>
            </a:r>
            <a:r>
              <a:rPr lang="en-CA" sz="1200" kern="1200" dirty="0" smtClean="0">
                <a:solidFill>
                  <a:schemeClr val="tx1"/>
                </a:solidFill>
                <a:effectLst/>
                <a:latin typeface="Book Antiqua" charset="0"/>
                <a:ea typeface="Book Antiqua" charset="0"/>
                <a:cs typeface="Book Antiqua" charset="0"/>
              </a:rPr>
              <a:t>rovide networking/sharing of best practices</a:t>
            </a:r>
            <a:r>
              <a:rPr lang="en-US" dirty="0" smtClean="0">
                <a:effectLst/>
              </a:rPr>
              <a:t>  - add community partners to your LSPC tables (ES, OW, WSIB, cultural agencies, health services, etc.)</a:t>
            </a:r>
          </a:p>
          <a:p>
            <a:pPr marL="171450" indent="-171450">
              <a:buFont typeface="Arial" charset="0"/>
              <a:buChar char="•"/>
            </a:pPr>
            <a:r>
              <a:rPr lang="en-US" dirty="0" smtClean="0">
                <a:effectLst/>
              </a:rPr>
              <a:t>Please</a:t>
            </a:r>
            <a:r>
              <a:rPr lang="en-US" baseline="0" dirty="0" smtClean="0">
                <a:effectLst/>
              </a:rPr>
              <a:t> note we are using the term LSPC, though in many areas a different term is used.</a:t>
            </a:r>
            <a:endParaRPr lang="en-US" dirty="0" smtClean="0">
              <a:effectLst/>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200" dirty="0" smtClean="0">
                <a:solidFill>
                  <a:schemeClr val="tx1"/>
                </a:solidFill>
                <a:effectLst/>
                <a:latin typeface="Book Antiqua" charset="0"/>
                <a:ea typeface="Book Antiqua" charset="0"/>
                <a:cs typeface="Book Antiqua" charset="0"/>
              </a:rPr>
              <a:t>Discussions at LSPC table can identify opportunities to for service providers to work together to support current and prospective learners, e.g. with libraries – help learners get used to using the library and library staff promote benefits of upgrading </a:t>
            </a:r>
          </a:p>
          <a:p>
            <a:endParaRPr lang="en-US" dirty="0" smtClean="0">
              <a:effectLst/>
            </a:endParaRPr>
          </a:p>
          <a:p>
            <a:r>
              <a:rPr lang="en-CA" sz="1200" b="1" kern="1200" dirty="0" smtClean="0">
                <a:solidFill>
                  <a:schemeClr val="tx1"/>
                </a:solidFill>
                <a:effectLst/>
                <a:latin typeface="Book Antiqua" charset="0"/>
                <a:ea typeface="Book Antiqua" charset="0"/>
                <a:cs typeface="Book Antiqua" charset="0"/>
              </a:rPr>
              <a:t>LBS Staff do Community Outreach</a:t>
            </a:r>
            <a:r>
              <a:rPr lang="en-US" dirty="0" smtClean="0">
                <a:effectLst/>
              </a:rPr>
              <a:t> </a:t>
            </a:r>
          </a:p>
          <a:p>
            <a:pPr marL="171450" lvl="0" indent="-171450">
              <a:buFont typeface="Arial" charset="0"/>
              <a:buChar char="•"/>
            </a:pPr>
            <a:r>
              <a:rPr lang="en-CA" sz="1200" kern="1200" dirty="0" smtClean="0">
                <a:solidFill>
                  <a:schemeClr val="tx1"/>
                </a:solidFill>
                <a:effectLst/>
                <a:latin typeface="Book Antiqua" charset="0"/>
                <a:ea typeface="Book Antiqua" charset="0"/>
                <a:cs typeface="Book Antiqua" charset="0"/>
              </a:rPr>
              <a:t>LBS providers attend front-line team meetings at Ontario Works and Employment services to discuss service </a:t>
            </a:r>
            <a:r>
              <a:rPr lang="en-CA" sz="1200" kern="1200" dirty="0" smtClean="0">
                <a:solidFill>
                  <a:schemeClr val="tx1"/>
                </a:solidFill>
                <a:effectLst/>
                <a:latin typeface="Book Antiqua" charset="0"/>
                <a:ea typeface="Book Antiqua" charset="0"/>
                <a:cs typeface="Book Antiqua" charset="0"/>
              </a:rPr>
              <a:t>co-ordination </a:t>
            </a:r>
            <a:endParaRPr lang="en-US" sz="1200" kern="1200" dirty="0" smtClean="0">
              <a:solidFill>
                <a:schemeClr val="tx1"/>
              </a:solidFill>
              <a:effectLst/>
              <a:latin typeface="Book Antiqua" charset="0"/>
              <a:ea typeface="Book Antiqua" charset="0"/>
              <a:cs typeface="Book Antiqua" charset="0"/>
            </a:endParaRPr>
          </a:p>
          <a:p>
            <a:pPr marL="171450" lvl="0" indent="-171450">
              <a:buFont typeface="Arial" charset="0"/>
              <a:buChar char="•"/>
            </a:pPr>
            <a:r>
              <a:rPr lang="en-CA" sz="1200" kern="1200" dirty="0" smtClean="0">
                <a:solidFill>
                  <a:schemeClr val="tx1"/>
                </a:solidFill>
                <a:effectLst/>
                <a:latin typeface="Book Antiqua" charset="0"/>
                <a:ea typeface="Book Antiqua" charset="0"/>
                <a:cs typeface="Book Antiqua" charset="0"/>
              </a:rPr>
              <a:t>provide LBS program at a community partners’ site – e.g. Ontario Works, Employment Services</a:t>
            </a:r>
            <a:endParaRPr lang="en-US" sz="1200" kern="1200" dirty="0" smtClean="0">
              <a:solidFill>
                <a:schemeClr val="tx1"/>
              </a:solidFill>
              <a:effectLst/>
              <a:latin typeface="Book Antiqua" charset="0"/>
              <a:ea typeface="Book Antiqua" charset="0"/>
              <a:cs typeface="Book Antiqua" charset="0"/>
            </a:endParaRPr>
          </a:p>
          <a:p>
            <a:pPr marL="171450" lvl="0" indent="-171450">
              <a:buFont typeface="Arial" charset="0"/>
              <a:buChar char="•"/>
            </a:pPr>
            <a:r>
              <a:rPr lang="en-CA" sz="1200" kern="1200" dirty="0" smtClean="0">
                <a:solidFill>
                  <a:schemeClr val="tx1"/>
                </a:solidFill>
                <a:effectLst/>
                <a:latin typeface="Book Antiqua" charset="0"/>
                <a:ea typeface="Book Antiqua" charset="0"/>
                <a:cs typeface="Book Antiqua" charset="0"/>
              </a:rPr>
              <a:t>Take</a:t>
            </a:r>
            <a:r>
              <a:rPr lang="en-CA" sz="1200" kern="1200" baseline="0" dirty="0" smtClean="0">
                <a:solidFill>
                  <a:schemeClr val="tx1"/>
                </a:solidFill>
                <a:effectLst/>
                <a:latin typeface="Book Antiqua" charset="0"/>
                <a:ea typeface="Book Antiqua" charset="0"/>
                <a:cs typeface="Book Antiqua" charset="0"/>
              </a:rPr>
              <a:t> advantage of networking opportunities provided by the </a:t>
            </a:r>
            <a:r>
              <a:rPr lang="en-CA" sz="1200" kern="1200" dirty="0" smtClean="0">
                <a:solidFill>
                  <a:schemeClr val="tx1"/>
                </a:solidFill>
                <a:effectLst/>
                <a:latin typeface="Book Antiqua" charset="0"/>
                <a:ea typeface="Book Antiqua" charset="0"/>
                <a:cs typeface="Book Antiqua" charset="0"/>
              </a:rPr>
              <a:t>literacy network </a:t>
            </a:r>
          </a:p>
          <a:p>
            <a:pPr marL="0" lvl="0" indent="0">
              <a:buFont typeface="Arial" charset="0"/>
              <a:buNone/>
            </a:pPr>
            <a:endParaRPr lang="en-CA" sz="1200" kern="1200" dirty="0" smtClean="0">
              <a:solidFill>
                <a:schemeClr val="tx1"/>
              </a:solidFill>
              <a:effectLst/>
              <a:latin typeface="Book Antiqua" charset="0"/>
              <a:ea typeface="Book Antiqua" charset="0"/>
              <a:cs typeface="Book Antiqua" charset="0"/>
            </a:endParaRP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CA" sz="1200" b="1" kern="1200" dirty="0" smtClean="0">
                <a:solidFill>
                  <a:schemeClr val="tx1"/>
                </a:solidFill>
                <a:effectLst/>
                <a:latin typeface="Book Antiqua" charset="0"/>
                <a:ea typeface="Book Antiqua" charset="0"/>
                <a:cs typeface="Book Antiqua" charset="0"/>
              </a:rPr>
              <a:t>Learners</a:t>
            </a:r>
            <a:r>
              <a:rPr lang="en-CA" sz="1200" b="1" kern="1200" baseline="0" dirty="0" smtClean="0">
                <a:solidFill>
                  <a:schemeClr val="tx1"/>
                </a:solidFill>
                <a:effectLst/>
                <a:latin typeface="Book Antiqua" charset="0"/>
                <a:ea typeface="Book Antiqua" charset="0"/>
                <a:cs typeface="Book Antiqua" charset="0"/>
              </a:rPr>
              <a:t> do Community Outreach</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CA" sz="1200" b="0" kern="1200" baseline="0" dirty="0" smtClean="0">
                <a:solidFill>
                  <a:schemeClr val="tx1"/>
                </a:solidFill>
                <a:effectLst/>
                <a:latin typeface="Book Antiqua" charset="0"/>
                <a:ea typeface="Book Antiqua" charset="0"/>
                <a:cs typeface="Book Antiqua" charset="0"/>
              </a:rPr>
              <a:t>It is very effective for learners to talk to community partners or the general public.  This could be done at an LSPC meeting where community partners are present, at an AGM, at an event, etc.</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CA" sz="1200" b="0" kern="1200" baseline="0" dirty="0" smtClean="0">
                <a:solidFill>
                  <a:schemeClr val="tx1"/>
                </a:solidFill>
                <a:effectLst/>
                <a:latin typeface="Book Antiqua" charset="0"/>
                <a:ea typeface="Book Antiqua" charset="0"/>
                <a:cs typeface="Book Antiqua" charset="0"/>
              </a:rPr>
              <a:t>One agency involves learners in a </a:t>
            </a:r>
            <a:r>
              <a:rPr lang="en-CA" sz="1200" kern="1200" dirty="0" smtClean="0">
                <a:solidFill>
                  <a:schemeClr val="tx1"/>
                </a:solidFill>
                <a:effectLst/>
                <a:latin typeface="Book Antiqua" charset="0"/>
                <a:ea typeface="Book Antiqua" charset="0"/>
                <a:cs typeface="Book Antiqua" charset="0"/>
              </a:rPr>
              <a:t>Learners’ Wellness Committee - learners take minutes, plan meetings, invite speakers - example legal clinic dropped in to give information.  Public Health Unit - eat healthy on an ODSP budget</a:t>
            </a:r>
            <a:endParaRPr lang="en-US" sz="1200" kern="1200" dirty="0" smtClean="0">
              <a:solidFill>
                <a:schemeClr val="tx1"/>
              </a:solidFill>
              <a:effectLst/>
              <a:latin typeface="Book Antiqua" charset="0"/>
              <a:ea typeface="Book Antiqua" charset="0"/>
              <a:cs typeface="Book Antiqua" charset="0"/>
            </a:endParaRPr>
          </a:p>
          <a:p>
            <a:pPr marL="0" indent="0">
              <a:buFont typeface="Arial" charset="0"/>
              <a:buNone/>
            </a:pPr>
            <a:endParaRPr lang="en-CA" sz="1200" kern="1200" dirty="0" smtClean="0">
              <a:solidFill>
                <a:schemeClr val="tx1"/>
              </a:solidFill>
              <a:effectLst/>
              <a:latin typeface="Book Antiqua" charset="0"/>
              <a:ea typeface="Book Antiqua" charset="0"/>
              <a:cs typeface="Book Antiqua" charset="0"/>
            </a:endParaRPr>
          </a:p>
          <a:p>
            <a:r>
              <a:rPr lang="en-CA" sz="1200" b="1" kern="1200" dirty="0" smtClean="0">
                <a:solidFill>
                  <a:schemeClr val="tx1"/>
                </a:solidFill>
                <a:effectLst/>
                <a:latin typeface="Book Antiqua" charset="0"/>
                <a:ea typeface="Book Antiqua" charset="0"/>
                <a:cs typeface="Book Antiqua" charset="0"/>
              </a:rPr>
              <a:t>Offer Employment Readiness and other targeted programs</a:t>
            </a:r>
            <a:endParaRPr lang="en-US" sz="1200" kern="1200" dirty="0" smtClean="0">
              <a:solidFill>
                <a:schemeClr val="tx1"/>
              </a:solidFill>
              <a:effectLst/>
              <a:latin typeface="Book Antiqua" charset="0"/>
              <a:ea typeface="Book Antiqua" charset="0"/>
              <a:cs typeface="Book Antiqua" charset="0"/>
            </a:endParaRPr>
          </a:p>
          <a:p>
            <a:r>
              <a:rPr lang="en-CA" sz="1200" kern="1200" dirty="0" smtClean="0">
                <a:solidFill>
                  <a:schemeClr val="tx1"/>
                </a:solidFill>
                <a:effectLst/>
                <a:latin typeface="Book Antiqua" charset="0"/>
                <a:ea typeface="Book Antiqua" charset="0"/>
                <a:cs typeface="Book Antiqua" charset="0"/>
              </a:rPr>
              <a:t>e.g. Soft Skills training, Computer programs, Customer Service,</a:t>
            </a:r>
            <a:r>
              <a:rPr lang="en-CA" sz="1200" kern="1200" baseline="0" dirty="0" smtClean="0">
                <a:solidFill>
                  <a:schemeClr val="tx1"/>
                </a:solidFill>
                <a:effectLst/>
                <a:latin typeface="Book Antiqua" charset="0"/>
                <a:ea typeface="Book Antiqua" charset="0"/>
                <a:cs typeface="Book Antiqua" charset="0"/>
              </a:rPr>
              <a:t> driver's license prep. WHMIS prep; the need for these programs is often identified during service planning</a:t>
            </a:r>
          </a:p>
          <a:p>
            <a:endParaRPr lang="en-CA" sz="1200" kern="1200" baseline="0" dirty="0" smtClean="0">
              <a:solidFill>
                <a:schemeClr val="tx1"/>
              </a:solidFill>
              <a:effectLst/>
              <a:latin typeface="Book Antiqua" charset="0"/>
              <a:ea typeface="Book Antiqua" charset="0"/>
              <a:cs typeface="Book Antiqua" charset="0"/>
            </a:endParaRPr>
          </a:p>
          <a:p>
            <a:pPr lvl="0"/>
            <a:r>
              <a:rPr lang="en-CA" sz="1200" b="1" kern="1200" dirty="0" smtClean="0">
                <a:solidFill>
                  <a:schemeClr val="tx1"/>
                </a:solidFill>
                <a:effectLst/>
                <a:latin typeface="Book Antiqua" charset="0"/>
                <a:ea typeface="Book Antiqua" charset="0"/>
                <a:cs typeface="Book Antiqua" charset="0"/>
              </a:rPr>
              <a:t>Service Providers Drop-ins and tours </a:t>
            </a:r>
          </a:p>
          <a:p>
            <a:pPr lvl="0"/>
            <a:r>
              <a:rPr lang="en-CA" sz="1200" kern="1200" dirty="0" smtClean="0">
                <a:solidFill>
                  <a:schemeClr val="tx1"/>
                </a:solidFill>
                <a:effectLst/>
                <a:latin typeface="Book Antiqua" charset="0"/>
                <a:ea typeface="Book Antiqua" charset="0"/>
                <a:cs typeface="Book Antiqua" charset="0"/>
              </a:rPr>
              <a:t>- One agency provides assistance </a:t>
            </a:r>
            <a:r>
              <a:rPr lang="en-CA" sz="1200" kern="1200" dirty="0" smtClean="0">
                <a:solidFill>
                  <a:schemeClr val="tx1"/>
                </a:solidFill>
                <a:effectLst/>
                <a:latin typeface="Book Antiqua" charset="0"/>
                <a:ea typeface="Book Antiqua" charset="0"/>
                <a:cs typeface="Book Antiqua" charset="0"/>
              </a:rPr>
              <a:t>with filling in College applications – college staff and Contact North staff will visit LBS site to do this.  </a:t>
            </a:r>
          </a:p>
          <a:p>
            <a:r>
              <a:rPr lang="en-CA" sz="1200" kern="1200" dirty="0" smtClean="0">
                <a:solidFill>
                  <a:schemeClr val="tx1"/>
                </a:solidFill>
                <a:effectLst/>
                <a:latin typeface="Book Antiqua" charset="0"/>
                <a:ea typeface="Book Antiqua" charset="0"/>
                <a:cs typeface="Book Antiqua" charset="0"/>
              </a:rPr>
              <a:t>- Highlight </a:t>
            </a:r>
            <a:r>
              <a:rPr lang="en-CA" sz="1200" kern="1200" dirty="0" smtClean="0">
                <a:solidFill>
                  <a:schemeClr val="tx1"/>
                </a:solidFill>
                <a:effectLst/>
                <a:latin typeface="Book Antiqua" charset="0"/>
                <a:ea typeface="Book Antiqua" charset="0"/>
                <a:cs typeface="Book Antiqua" charset="0"/>
              </a:rPr>
              <a:t>the good work you do at your Annual General Meeting (AGMI; invite learners to speak at the AGM; invite community partners, share outcome stats.  bring learner from each goal path to talk about their experience at AGM. </a:t>
            </a:r>
          </a:p>
        </p:txBody>
      </p:sp>
      <p:sp>
        <p:nvSpPr>
          <p:cNvPr id="4" name="Slide Number Placeholder 3"/>
          <p:cNvSpPr>
            <a:spLocks noGrp="1"/>
          </p:cNvSpPr>
          <p:nvPr>
            <p:ph type="sldNum" sz="quarter" idx="10"/>
          </p:nvPr>
        </p:nvSpPr>
        <p:spPr/>
        <p:txBody>
          <a:bodyPr/>
          <a:lstStyle/>
          <a:p>
            <a:fld id="{D8BFABF1-90FD-DA4A-A477-F1A0986C71E2}" type="slidenum">
              <a:rPr lang="en-US" smtClean="0"/>
              <a:t>5</a:t>
            </a:fld>
            <a:endParaRPr lang="en-US" dirty="0"/>
          </a:p>
        </p:txBody>
      </p:sp>
    </p:spTree>
    <p:extLst>
      <p:ext uri="{BB962C8B-B14F-4D97-AF65-F5344CB8AC3E}">
        <p14:creationId xmlns:p14="http://schemas.microsoft.com/office/powerpoint/2010/main" val="1969627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Participate in community partner meetings and advisory tables</a:t>
            </a:r>
          </a:p>
          <a:p>
            <a:pPr marL="171450" lvl="0" indent="-171450">
              <a:buFont typeface="Arial" charset="0"/>
              <a:buChar char="•"/>
            </a:pPr>
            <a:r>
              <a:rPr lang="en-CA" sz="1200" kern="1200" dirty="0" smtClean="0">
                <a:solidFill>
                  <a:schemeClr val="tx1"/>
                </a:solidFill>
                <a:effectLst/>
                <a:latin typeface="Book Antiqua" charset="0"/>
                <a:ea typeface="Book Antiqua" charset="0"/>
                <a:cs typeface="Book Antiqua" charset="0"/>
              </a:rPr>
              <a:t>could be EO-related, community related, Children’s Services, employment and training, e.g. Community Response to Neighbourhood Concerns community group</a:t>
            </a:r>
            <a:r>
              <a:rPr lang="en-US" sz="1200" kern="1200" dirty="0" smtClean="0">
                <a:solidFill>
                  <a:schemeClr val="tx1"/>
                </a:solidFill>
                <a:effectLst/>
                <a:latin typeface="Book Antiqua" charset="0"/>
                <a:ea typeface="Book Antiqua" charset="0"/>
                <a:cs typeface="Book Antiqua" charset="0"/>
              </a:rPr>
              <a:t>;</a:t>
            </a:r>
            <a:r>
              <a:rPr lang="en-US" sz="1200" kern="1200" baseline="0" dirty="0" smtClean="0">
                <a:solidFill>
                  <a:schemeClr val="tx1"/>
                </a:solidFill>
                <a:effectLst/>
                <a:latin typeface="Book Antiqua" charset="0"/>
                <a:ea typeface="Book Antiqua" charset="0"/>
                <a:cs typeface="Book Antiqua" charset="0"/>
              </a:rPr>
              <a:t> </a:t>
            </a:r>
            <a:r>
              <a:rPr lang="en-CA" sz="1200" kern="1200" dirty="0" smtClean="0">
                <a:solidFill>
                  <a:schemeClr val="tx1"/>
                </a:solidFill>
                <a:effectLst/>
                <a:latin typeface="Book Antiqua" charset="0"/>
                <a:ea typeface="Book Antiqua" charset="0"/>
                <a:cs typeface="Book Antiqua" charset="0"/>
              </a:rPr>
              <a:t>inter-agency meetings with all community partners, including community living, legal services, etc.</a:t>
            </a:r>
            <a:endParaRPr lang="en-US" sz="1200" kern="1200" dirty="0" smtClean="0">
              <a:solidFill>
                <a:schemeClr val="tx1"/>
              </a:solidFill>
              <a:effectLst/>
              <a:latin typeface="Book Antiqua" charset="0"/>
              <a:ea typeface="Book Antiqua" charset="0"/>
              <a:cs typeface="Book Antiqua" charset="0"/>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CA" sz="1200" kern="1200" dirty="0" smtClean="0">
                <a:solidFill>
                  <a:schemeClr val="tx1"/>
                </a:solidFill>
                <a:effectLst/>
                <a:latin typeface="Book Antiqua" charset="0"/>
                <a:ea typeface="Book Antiqua" charset="0"/>
                <a:cs typeface="Book Antiqua" charset="0"/>
              </a:rPr>
              <a:t>host the meetings at the LBS site; offer to do a lunch and learn</a:t>
            </a:r>
            <a:endParaRPr lang="en-US" sz="1200" kern="1200" dirty="0" smtClean="0">
              <a:solidFill>
                <a:schemeClr val="tx1"/>
              </a:solidFill>
              <a:effectLst/>
              <a:latin typeface="Book Antiqua" charset="0"/>
              <a:ea typeface="Book Antiqua" charset="0"/>
              <a:cs typeface="Book Antiqua" charset="0"/>
            </a:endParaRPr>
          </a:p>
          <a:p>
            <a:pPr marL="171450" lvl="0" indent="-171450">
              <a:buFont typeface="Arial" charset="0"/>
              <a:buChar char="•"/>
            </a:pPr>
            <a:r>
              <a:rPr lang="en-CA" sz="1200" kern="1200" dirty="0" smtClean="0">
                <a:solidFill>
                  <a:schemeClr val="tx1"/>
                </a:solidFill>
                <a:effectLst/>
                <a:latin typeface="Book Antiqua" charset="0"/>
                <a:ea typeface="Book Antiqua" charset="0"/>
                <a:cs typeface="Book Antiqua" charset="0"/>
              </a:rPr>
              <a:t>make presentations at meetings</a:t>
            </a:r>
            <a:endParaRPr lang="en-US" sz="1200" kern="1200" dirty="0" smtClean="0">
              <a:solidFill>
                <a:schemeClr val="tx1"/>
              </a:solidFill>
              <a:effectLst/>
              <a:latin typeface="Book Antiqua" charset="0"/>
              <a:ea typeface="Book Antiqua" charset="0"/>
              <a:cs typeface="Book Antiqua" charset="0"/>
            </a:endParaRPr>
          </a:p>
          <a:p>
            <a:pPr marL="171450" lvl="0" indent="-171450">
              <a:buFont typeface="Arial" charset="0"/>
              <a:buChar char="•"/>
            </a:pPr>
            <a:r>
              <a:rPr lang="en-CA" sz="1200" kern="1200" dirty="0" smtClean="0">
                <a:solidFill>
                  <a:schemeClr val="tx1"/>
                </a:solidFill>
                <a:effectLst/>
                <a:latin typeface="Book Antiqua" charset="0"/>
                <a:ea typeface="Book Antiqua" charset="0"/>
                <a:cs typeface="Book Antiqua" charset="0"/>
              </a:rPr>
              <a:t>hold a service provider Expo to allow community partners and the public to learn more about your services</a:t>
            </a:r>
            <a:endParaRPr lang="en-US" sz="1200" kern="1200" dirty="0" smtClean="0">
              <a:solidFill>
                <a:schemeClr val="tx1"/>
              </a:solidFill>
              <a:effectLst/>
              <a:latin typeface="Book Antiqua" charset="0"/>
              <a:ea typeface="Book Antiqua" charset="0"/>
              <a:cs typeface="Book Antiqua" charset="0"/>
            </a:endParaRPr>
          </a:p>
          <a:p>
            <a:pPr marL="171450" lvl="0" indent="-171450">
              <a:buFont typeface="Arial" charset="0"/>
              <a:buChar char="•"/>
            </a:pPr>
            <a:r>
              <a:rPr lang="en-CA" sz="1200" kern="1200" dirty="0" smtClean="0">
                <a:solidFill>
                  <a:schemeClr val="tx1"/>
                </a:solidFill>
                <a:effectLst/>
                <a:latin typeface="Book Antiqua" charset="0"/>
                <a:ea typeface="Book Antiqua" charset="0"/>
                <a:cs typeface="Book Antiqua" charset="0"/>
              </a:rPr>
              <a:t>In Kingston</a:t>
            </a:r>
            <a:r>
              <a:rPr lang="en-CA" sz="1200" kern="1200" baseline="0" dirty="0" smtClean="0">
                <a:solidFill>
                  <a:schemeClr val="tx1"/>
                </a:solidFill>
                <a:effectLst/>
                <a:latin typeface="Book Antiqua" charset="0"/>
                <a:ea typeface="Book Antiqua" charset="0"/>
                <a:cs typeface="Book Antiqua" charset="0"/>
              </a:rPr>
              <a:t> area, </a:t>
            </a:r>
            <a:r>
              <a:rPr lang="en-CA" sz="1200" kern="1200" baseline="0" dirty="0" smtClean="0">
                <a:solidFill>
                  <a:schemeClr val="tx1"/>
                </a:solidFill>
                <a:effectLst/>
                <a:latin typeface="Book Antiqua" charset="0"/>
                <a:ea typeface="Book Antiqua" charset="0"/>
                <a:cs typeface="Book Antiqua" charset="0"/>
              </a:rPr>
              <a:t>Kingston Literacy &amp; Skills </a:t>
            </a:r>
            <a:r>
              <a:rPr lang="en-CA" sz="1200" kern="1200" dirty="0" smtClean="0">
                <a:solidFill>
                  <a:schemeClr val="tx1"/>
                </a:solidFill>
                <a:effectLst/>
                <a:latin typeface="Book Antiqua" charset="0"/>
                <a:ea typeface="Book Antiqua" charset="0"/>
                <a:cs typeface="Book Antiqua" charset="0"/>
              </a:rPr>
              <a:t>maintains </a:t>
            </a:r>
            <a:r>
              <a:rPr lang="en-CA" sz="1200" kern="1200" dirty="0" smtClean="0">
                <a:solidFill>
                  <a:schemeClr val="tx1"/>
                </a:solidFill>
                <a:effectLst/>
                <a:latin typeface="Book Antiqua" charset="0"/>
                <a:ea typeface="Book Antiqua" charset="0"/>
                <a:cs typeface="Book Antiqua" charset="0"/>
              </a:rPr>
              <a:t>an Online Guide to Adult Upgrading (staff person with skills developed it)</a:t>
            </a:r>
            <a:endParaRPr lang="en-US" sz="1200" kern="1200" dirty="0" smtClean="0">
              <a:solidFill>
                <a:schemeClr val="tx1"/>
              </a:solidFill>
              <a:effectLst/>
              <a:latin typeface="Book Antiqua" charset="0"/>
              <a:ea typeface="Book Antiqua" charset="0"/>
              <a:cs typeface="Book Antiqua" charset="0"/>
            </a:endParaRPr>
          </a:p>
          <a:p>
            <a:pPr marL="171450" indent="-171450">
              <a:buFont typeface="Arial" charset="0"/>
              <a:buChar char="•"/>
            </a:pPr>
            <a:r>
              <a:rPr lang="en-CA" sz="1200" kern="1200" baseline="0" dirty="0" smtClean="0">
                <a:solidFill>
                  <a:schemeClr val="tx1"/>
                </a:solidFill>
                <a:effectLst/>
                <a:latin typeface="Book Antiqua" charset="0"/>
                <a:ea typeface="Book Antiqua" charset="0"/>
                <a:cs typeface="Book Antiqua" charset="0"/>
              </a:rPr>
              <a:t>Also, they </a:t>
            </a:r>
            <a:r>
              <a:rPr lang="en-CA" sz="1200" kern="1200" dirty="0" smtClean="0">
                <a:solidFill>
                  <a:schemeClr val="tx1"/>
                </a:solidFill>
                <a:effectLst/>
                <a:latin typeface="Book Antiqua" charset="0"/>
                <a:ea typeface="Book Antiqua" charset="0"/>
                <a:cs typeface="Book Antiqua" charset="0"/>
              </a:rPr>
              <a:t>co-host a monthly panel presentation in partnership with Ontario Works and St. Lawrence College Employment Services. We invite all local EO agencies, community agencies and OW case managers to attend. </a:t>
            </a:r>
            <a:r>
              <a:rPr lang="en-CA" sz="1200" kern="1200" dirty="0" smtClean="0">
                <a:solidFill>
                  <a:schemeClr val="tx1"/>
                </a:solidFill>
                <a:effectLst/>
                <a:latin typeface="Book Antiqua" charset="0"/>
                <a:ea typeface="Book Antiqua" charset="0"/>
                <a:cs typeface="Book Antiqua" charset="0"/>
              </a:rPr>
              <a:t>They </a:t>
            </a:r>
            <a:r>
              <a:rPr lang="en-CA" sz="1200" kern="1200" dirty="0" smtClean="0">
                <a:solidFill>
                  <a:schemeClr val="tx1"/>
                </a:solidFill>
                <a:effectLst/>
                <a:latin typeface="Book Antiqua" charset="0"/>
                <a:ea typeface="Book Antiqua" charset="0"/>
                <a:cs typeface="Book Antiqua" charset="0"/>
              </a:rPr>
              <a:t>highlight a specific topic, like Youth Programs and Service, and invite representatives from key service providers to present about the topic. In this way, local agencies can get a clear snapshot of a local issue and the related services. It is also a good networking opportunity, and a great way for us to be in regular contact with a number of different community agencies. One of the LBS staff are the MC at these events, so our agency’s leadership is clear. It is an excellent way for us to maintain ongoing contact with multiple agencies, and provide an excellent learning/networking opportunity for everyone. </a:t>
            </a:r>
            <a:endParaRPr lang="en-US" dirty="0" smtClean="0">
              <a:solidFill>
                <a:schemeClr val="accent1">
                  <a:lumMod val="60000"/>
                  <a:lumOff val="40000"/>
                </a:schemeClr>
              </a:solidFill>
              <a:effectLst/>
            </a:endParaRPr>
          </a:p>
          <a:p>
            <a:pPr marL="171450" indent="-171450">
              <a:buFont typeface="Arial" charset="0"/>
              <a:buChar char="•"/>
            </a:pPr>
            <a:r>
              <a:rPr lang="en-US" b="1" dirty="0" smtClean="0">
                <a:solidFill>
                  <a:schemeClr val="accent1">
                    <a:lumMod val="60000"/>
                    <a:lumOff val="40000"/>
                  </a:schemeClr>
                </a:solidFill>
                <a:effectLst/>
              </a:rPr>
              <a:t>**APPSHARE</a:t>
            </a:r>
            <a:r>
              <a:rPr lang="en-US" b="1" baseline="0" dirty="0" smtClean="0">
                <a:solidFill>
                  <a:schemeClr val="accent1">
                    <a:lumMod val="60000"/>
                    <a:lumOff val="40000"/>
                  </a:schemeClr>
                </a:solidFill>
                <a:effectLst/>
              </a:rPr>
              <a:t> – KL&amp;S Health Service Panel flyer</a:t>
            </a:r>
          </a:p>
          <a:p>
            <a:pPr marL="0" indent="0">
              <a:buFont typeface="Arial" charset="0"/>
              <a:buNone/>
            </a:pPr>
            <a:endParaRPr lang="en-US" b="1" dirty="0" smtClean="0">
              <a:solidFill>
                <a:schemeClr val="accent1">
                  <a:lumMod val="60000"/>
                  <a:lumOff val="40000"/>
                </a:schemeClr>
              </a:solidFill>
              <a:effectLst/>
            </a:endParaRPr>
          </a:p>
          <a:p>
            <a:pPr marL="0" indent="0">
              <a:buFont typeface="Arial" charset="0"/>
              <a:buNone/>
            </a:pPr>
            <a:r>
              <a:rPr lang="en-US" b="1" dirty="0" smtClean="0">
                <a:solidFill>
                  <a:schemeClr val="accent1">
                    <a:lumMod val="60000"/>
                    <a:lumOff val="40000"/>
                  </a:schemeClr>
                </a:solidFill>
                <a:effectLst/>
              </a:rPr>
              <a:t>Community partnerships</a:t>
            </a:r>
          </a:p>
          <a:p>
            <a:r>
              <a:rPr lang="en-CA" sz="1200" b="1" kern="1200" dirty="0" smtClean="0">
                <a:solidFill>
                  <a:schemeClr val="tx1"/>
                </a:solidFill>
                <a:effectLst/>
                <a:latin typeface="Book Antiqua" charset="0"/>
                <a:ea typeface="Book Antiqua" charset="0"/>
                <a:cs typeface="Book Antiqua" charset="0"/>
              </a:rPr>
              <a:t>Employment Resources networks</a:t>
            </a:r>
            <a:endParaRPr lang="en-US" sz="1200" kern="1200" dirty="0" smtClean="0">
              <a:solidFill>
                <a:schemeClr val="tx1"/>
              </a:solidFill>
              <a:effectLst/>
              <a:latin typeface="Book Antiqua" charset="0"/>
              <a:ea typeface="Book Antiqua" charset="0"/>
              <a:cs typeface="Book Antiqua" charset="0"/>
            </a:endParaRPr>
          </a:p>
          <a:p>
            <a:pPr marL="171450" lvl="0" indent="-171450">
              <a:buFont typeface="Arial" charset="0"/>
              <a:buChar char="•"/>
            </a:pPr>
            <a:r>
              <a:rPr lang="en-CA" sz="1200" kern="1200" dirty="0" smtClean="0">
                <a:solidFill>
                  <a:schemeClr val="tx1"/>
                </a:solidFill>
                <a:effectLst/>
                <a:latin typeface="Book Antiqua" charset="0"/>
                <a:ea typeface="Book Antiqua" charset="0"/>
                <a:cs typeface="Book Antiqua" charset="0"/>
              </a:rPr>
              <a:t>Provide an assessor to Ontario Works or share</a:t>
            </a:r>
            <a:r>
              <a:rPr lang="en-CA" sz="1200" kern="1200" baseline="0" dirty="0" smtClean="0">
                <a:solidFill>
                  <a:schemeClr val="tx1"/>
                </a:solidFill>
                <a:effectLst/>
                <a:latin typeface="Book Antiqua" charset="0"/>
                <a:ea typeface="Book Antiqua" charset="0"/>
                <a:cs typeface="Book Antiqua" charset="0"/>
              </a:rPr>
              <a:t> an assessor with other LBS </a:t>
            </a:r>
            <a:r>
              <a:rPr lang="en-CA" sz="1200" kern="1200" dirty="0" smtClean="0">
                <a:solidFill>
                  <a:schemeClr val="tx1"/>
                </a:solidFill>
                <a:effectLst/>
                <a:latin typeface="Book Antiqua" charset="0"/>
                <a:ea typeface="Book Antiqua" charset="0"/>
                <a:cs typeface="Book Antiqua" charset="0"/>
              </a:rPr>
              <a:t>program; Simcoe County School board operates LBS,</a:t>
            </a:r>
            <a:r>
              <a:rPr lang="en-CA" sz="1200" kern="1200" baseline="0" dirty="0" smtClean="0">
                <a:solidFill>
                  <a:schemeClr val="tx1"/>
                </a:solidFill>
                <a:effectLst/>
                <a:latin typeface="Book Antiqua" charset="0"/>
                <a:ea typeface="Book Antiqua" charset="0"/>
                <a:cs typeface="Book Antiqua" charset="0"/>
              </a:rPr>
              <a:t> </a:t>
            </a:r>
            <a:r>
              <a:rPr lang="en-CA" sz="1200" kern="1200" dirty="0" smtClean="0">
                <a:solidFill>
                  <a:schemeClr val="tx1"/>
                </a:solidFill>
                <a:effectLst/>
                <a:latin typeface="Book Antiqua" charset="0"/>
                <a:ea typeface="Book Antiqua" charset="0"/>
                <a:cs typeface="Book Antiqua" charset="0"/>
              </a:rPr>
              <a:t>ES and YJC, and then LBS provides assessment for all YJC participants</a:t>
            </a:r>
            <a:endParaRPr lang="en-US" sz="1200" kern="1200" dirty="0" smtClean="0">
              <a:solidFill>
                <a:schemeClr val="tx1"/>
              </a:solidFill>
              <a:effectLst/>
              <a:latin typeface="Book Antiqua" charset="0"/>
              <a:ea typeface="Book Antiqua" charset="0"/>
              <a:cs typeface="Book Antiqua" charset="0"/>
            </a:endParaRPr>
          </a:p>
          <a:p>
            <a:pPr marL="171450" lvl="0" indent="-171450">
              <a:buFont typeface="Arial" charset="0"/>
              <a:buChar char="•"/>
            </a:pPr>
            <a:r>
              <a:rPr lang="en-CA" sz="1200" kern="1200" dirty="0" smtClean="0">
                <a:solidFill>
                  <a:schemeClr val="tx1"/>
                </a:solidFill>
                <a:effectLst/>
                <a:latin typeface="Book Antiqua" charset="0"/>
                <a:ea typeface="Book Antiqua" charset="0"/>
                <a:cs typeface="Book Antiqua" charset="0"/>
              </a:rPr>
              <a:t>Literacy Nipissing: Work closely with Labour Market Group (workforce planning board) on committees re: employment – Get Job Ready, a yearly event featuring soft skills; Workforce Week conference; going to meet services providers – talk about GED, safety certificates, </a:t>
            </a:r>
            <a:r>
              <a:rPr lang="en-CA" sz="1200" kern="1200" dirty="0" err="1" smtClean="0">
                <a:solidFill>
                  <a:schemeClr val="tx1"/>
                </a:solidFill>
                <a:effectLst/>
                <a:latin typeface="Book Antiqua" charset="0"/>
                <a:ea typeface="Book Antiqua" charset="0"/>
                <a:cs typeface="Book Antiqua" charset="0"/>
              </a:rPr>
              <a:t>etc</a:t>
            </a:r>
            <a:r>
              <a:rPr lang="en-CA" sz="1200" kern="1200" dirty="0" smtClean="0">
                <a:solidFill>
                  <a:schemeClr val="tx1"/>
                </a:solidFill>
                <a:effectLst/>
                <a:latin typeface="Book Antiqua" charset="0"/>
                <a:ea typeface="Book Antiqua" charset="0"/>
                <a:cs typeface="Book Antiqua" charset="0"/>
              </a:rPr>
              <a:t>; conference for the whole community with a job fair at end of week – 52 booths.</a:t>
            </a:r>
            <a:endParaRPr lang="en-US" sz="1200" kern="1200" dirty="0" smtClean="0">
              <a:solidFill>
                <a:schemeClr val="tx1"/>
              </a:solidFill>
              <a:effectLst/>
              <a:latin typeface="Book Antiqua" charset="0"/>
              <a:ea typeface="Book Antiqua" charset="0"/>
              <a:cs typeface="Book Antiqua" charset="0"/>
            </a:endParaRPr>
          </a:p>
          <a:p>
            <a:r>
              <a:rPr lang="en-CA" sz="1200" b="1" kern="1200" dirty="0" smtClean="0">
                <a:solidFill>
                  <a:schemeClr val="tx1"/>
                </a:solidFill>
                <a:effectLst/>
                <a:latin typeface="Book Antiqua" charset="0"/>
                <a:ea typeface="Book Antiqua" charset="0"/>
                <a:cs typeface="Book Antiqua" charset="0"/>
              </a:rPr>
              <a:t>Other partnerships</a:t>
            </a:r>
            <a:endParaRPr lang="en-US" sz="1200" kern="1200" dirty="0" smtClean="0">
              <a:solidFill>
                <a:schemeClr val="tx1"/>
              </a:solidFill>
              <a:effectLst/>
              <a:latin typeface="Book Antiqua" charset="0"/>
              <a:ea typeface="Book Antiqua" charset="0"/>
              <a:cs typeface="Book Antiqua" charset="0"/>
            </a:endParaRPr>
          </a:p>
          <a:p>
            <a:r>
              <a:rPr lang="en-US" sz="1200" kern="1200" dirty="0" smtClean="0">
                <a:solidFill>
                  <a:schemeClr val="tx1"/>
                </a:solidFill>
                <a:effectLst/>
                <a:latin typeface="Book Antiqua" charset="0"/>
                <a:ea typeface="Book Antiqua" charset="0"/>
                <a:cs typeface="Book Antiqua" charset="0"/>
              </a:rPr>
              <a:t>E</a:t>
            </a:r>
            <a:r>
              <a:rPr lang="en-CA" sz="1200" kern="1200" dirty="0" smtClean="0">
                <a:solidFill>
                  <a:schemeClr val="tx1"/>
                </a:solidFill>
                <a:effectLst/>
                <a:latin typeface="Book Antiqua" charset="0"/>
                <a:ea typeface="Book Antiqua" charset="0"/>
                <a:cs typeface="Book Antiqua" charset="0"/>
              </a:rPr>
              <a:t>ample: Support credit students in on-line credit courses – in some school boards,  </a:t>
            </a:r>
            <a:r>
              <a:rPr lang="en-CA" sz="1200" kern="1200" dirty="0" smtClean="0">
                <a:solidFill>
                  <a:schemeClr val="tx1"/>
                </a:solidFill>
                <a:effectLst/>
                <a:latin typeface="Book Antiqua" charset="0"/>
                <a:ea typeface="Book Antiqua" charset="0"/>
                <a:cs typeface="Book Antiqua" charset="0"/>
              </a:rPr>
              <a:t>there are no </a:t>
            </a:r>
            <a:r>
              <a:rPr lang="en-CA" sz="1200" kern="1200" dirty="0" smtClean="0">
                <a:solidFill>
                  <a:schemeClr val="tx1"/>
                </a:solidFill>
                <a:effectLst/>
                <a:latin typeface="Book Antiqua" charset="0"/>
                <a:ea typeface="Book Antiqua" charset="0"/>
                <a:cs typeface="Book Antiqua" charset="0"/>
              </a:rPr>
              <a:t>teacher-led in-person credit classes – therefore students need more LBS prep &amp; support to get used to the on-line platform, etc.; in one community, have found that people often switch to paper-based correspondence type program as these are more successful – LBS supports these people through the first 5 lessons;  LBS tries to be preventative so people won’t give up</a:t>
            </a:r>
            <a:r>
              <a:rPr lang="en-US" dirty="0" smtClean="0">
                <a:effectLst/>
              </a:rPr>
              <a:t>;</a:t>
            </a:r>
            <a:r>
              <a:rPr lang="en-US" baseline="0" dirty="0" smtClean="0">
                <a:effectLst/>
              </a:rPr>
              <a:t> </a:t>
            </a:r>
            <a:r>
              <a:rPr lang="en-CA" sz="1200" kern="1200" dirty="0" smtClean="0">
                <a:solidFill>
                  <a:schemeClr val="tx1"/>
                </a:solidFill>
                <a:effectLst/>
                <a:latin typeface="Book Antiqua" charset="0"/>
                <a:ea typeface="Book Antiqua" charset="0"/>
                <a:cs typeface="Book Antiqua" charset="0"/>
              </a:rPr>
              <a:t>take attendance for funded programs, proctor exams, offer space for people</a:t>
            </a:r>
            <a:r>
              <a:rPr lang="en-CA" sz="1200" kern="1200" baseline="0" dirty="0" smtClean="0">
                <a:solidFill>
                  <a:schemeClr val="tx1"/>
                </a:solidFill>
                <a:effectLst/>
                <a:latin typeface="Book Antiqua" charset="0"/>
                <a:ea typeface="Book Antiqua" charset="0"/>
                <a:cs typeface="Book Antiqua" charset="0"/>
              </a:rPr>
              <a:t> to come into site to do online courses</a:t>
            </a:r>
            <a:r>
              <a:rPr lang="en-CA" sz="1200" kern="1200" dirty="0" smtClean="0">
                <a:solidFill>
                  <a:schemeClr val="tx1"/>
                </a:solidFill>
                <a:effectLst/>
                <a:latin typeface="Book Antiqua" charset="0"/>
                <a:ea typeface="Book Antiqua" charset="0"/>
                <a:cs typeface="Book Antiqua" charset="0"/>
              </a:rPr>
              <a:t>.</a:t>
            </a:r>
            <a:endParaRPr lang="en-US" sz="1200" kern="1200" dirty="0" smtClean="0">
              <a:solidFill>
                <a:schemeClr val="tx1"/>
              </a:solidFill>
              <a:effectLst/>
              <a:latin typeface="Book Antiqua" charset="0"/>
              <a:ea typeface="Book Antiqua" charset="0"/>
              <a:cs typeface="Book Antiqua" charset="0"/>
            </a:endParaRPr>
          </a:p>
          <a:p>
            <a:endParaRPr lang="en-US" b="0" dirty="0" smtClean="0">
              <a:solidFill>
                <a:schemeClr val="accent1">
                  <a:lumMod val="60000"/>
                  <a:lumOff val="40000"/>
                </a:schemeClr>
              </a:solidFill>
              <a:effectLst/>
            </a:endParaRPr>
          </a:p>
          <a:p>
            <a:r>
              <a:rPr lang="en-US" b="1" dirty="0" smtClean="0">
                <a:solidFill>
                  <a:schemeClr val="accent1">
                    <a:lumMod val="60000"/>
                    <a:lumOff val="40000"/>
                  </a:schemeClr>
                </a:solidFill>
                <a:effectLst/>
              </a:rPr>
              <a:t>Referral protocols and referral forms</a:t>
            </a:r>
            <a:endParaRPr lang="en-US" b="0" dirty="0" smtClean="0">
              <a:solidFill>
                <a:schemeClr val="accent1">
                  <a:lumMod val="60000"/>
                  <a:lumOff val="40000"/>
                </a:schemeClr>
              </a:solidFill>
              <a:effectLst/>
            </a:endParaRPr>
          </a:p>
          <a:p>
            <a:r>
              <a:rPr lang="en-CA" sz="1200" b="1" kern="1200" dirty="0" smtClean="0">
                <a:solidFill>
                  <a:schemeClr val="tx1"/>
                </a:solidFill>
                <a:effectLst/>
                <a:latin typeface="Book Antiqua" charset="0"/>
                <a:ea typeface="Book Antiqua" charset="0"/>
                <a:cs typeface="Book Antiqua" charset="0"/>
              </a:rPr>
              <a:t>Digital referral forms</a:t>
            </a:r>
            <a:r>
              <a:rPr lang="en-US" dirty="0" smtClean="0">
                <a:effectLst/>
              </a:rPr>
              <a:t> </a:t>
            </a:r>
          </a:p>
          <a:p>
            <a:r>
              <a:rPr lang="en-CA" sz="1200" kern="1200" dirty="0" smtClean="0">
                <a:solidFill>
                  <a:schemeClr val="tx1"/>
                </a:solidFill>
                <a:effectLst/>
                <a:latin typeface="Book Antiqua" charset="0"/>
                <a:ea typeface="Book Antiqua" charset="0"/>
                <a:cs typeface="Book Antiqua" charset="0"/>
              </a:rPr>
              <a:t>Use a common electronic referral form (e.g.</a:t>
            </a:r>
            <a:r>
              <a:rPr lang="en-CA" sz="1200" kern="1200" baseline="0" dirty="0" smtClean="0">
                <a:solidFill>
                  <a:schemeClr val="tx1"/>
                </a:solidFill>
                <a:effectLst/>
                <a:latin typeface="Book Antiqua" charset="0"/>
                <a:ea typeface="Book Antiqua" charset="0"/>
                <a:cs typeface="Book Antiqua" charset="0"/>
              </a:rPr>
              <a:t> Simcoe County) </a:t>
            </a:r>
            <a:endParaRPr lang="en-US" sz="1200" kern="1200" dirty="0" smtClean="0">
              <a:solidFill>
                <a:schemeClr val="tx1"/>
              </a:solidFill>
              <a:effectLst/>
              <a:latin typeface="Book Antiqua" charset="0"/>
              <a:ea typeface="Book Antiqua" charset="0"/>
              <a:cs typeface="Book Antiqua" charset="0"/>
            </a:endParaRPr>
          </a:p>
          <a:p>
            <a:r>
              <a:rPr lang="en-CA" sz="1200" kern="1200" dirty="0" smtClean="0">
                <a:solidFill>
                  <a:schemeClr val="tx1"/>
                </a:solidFill>
                <a:effectLst/>
                <a:latin typeface="Book Antiqua" charset="0"/>
                <a:ea typeface="Book Antiqua" charset="0"/>
                <a:cs typeface="Book Antiqua" charset="0"/>
              </a:rPr>
              <a:t>CERP database – Community Employment Resources Partnership – electronic referral tool (Peterborough area)</a:t>
            </a:r>
            <a:r>
              <a:rPr lang="en-US" dirty="0" smtClean="0">
                <a:effectLst/>
              </a:rPr>
              <a:t> </a:t>
            </a:r>
          </a:p>
          <a:p>
            <a:endParaRPr lang="en-US" b="1" dirty="0" smtClean="0">
              <a:solidFill>
                <a:schemeClr val="accent1">
                  <a:lumMod val="60000"/>
                  <a:lumOff val="40000"/>
                </a:schemeClr>
              </a:solidFill>
              <a:effectLst/>
            </a:endParaRPr>
          </a:p>
          <a:p>
            <a:r>
              <a:rPr lang="en-US" b="1" dirty="0" smtClean="0">
                <a:solidFill>
                  <a:schemeClr val="accent1">
                    <a:lumMod val="60000"/>
                    <a:lumOff val="40000"/>
                  </a:schemeClr>
                </a:solidFill>
                <a:effectLst/>
              </a:rPr>
              <a:t>Personal Relationships</a:t>
            </a:r>
            <a:endParaRPr lang="en-US" b="0" dirty="0" smtClean="0">
              <a:solidFill>
                <a:schemeClr val="accent1">
                  <a:lumMod val="60000"/>
                  <a:lumOff val="40000"/>
                </a:schemeClr>
              </a:solidFill>
              <a:effectLst/>
            </a:endParaRPr>
          </a:p>
          <a:p>
            <a:pPr marL="171450" lvl="0" indent="-171450">
              <a:buFont typeface="Arial" charset="0"/>
              <a:buChar char="•"/>
            </a:pPr>
            <a:r>
              <a:rPr lang="en-CA" sz="1200" kern="1200" dirty="0" smtClean="0">
                <a:solidFill>
                  <a:schemeClr val="tx1"/>
                </a:solidFill>
                <a:effectLst/>
                <a:latin typeface="Book Antiqua" charset="0"/>
                <a:ea typeface="Book Antiqua" charset="0"/>
                <a:cs typeface="Book Antiqua" charset="0"/>
              </a:rPr>
              <a:t>Prepare for staff turnover and set up information meetings </a:t>
            </a:r>
            <a:endParaRPr lang="en-US" sz="1200" kern="1200" dirty="0" smtClean="0">
              <a:solidFill>
                <a:schemeClr val="tx1"/>
              </a:solidFill>
              <a:effectLst/>
              <a:latin typeface="Book Antiqua" charset="0"/>
              <a:ea typeface="Book Antiqua" charset="0"/>
              <a:cs typeface="Book Antiqua" charset="0"/>
            </a:endParaRPr>
          </a:p>
          <a:p>
            <a:pPr marL="171450" lvl="0" indent="-171450">
              <a:buFont typeface="Arial" charset="0"/>
              <a:buChar char="•"/>
            </a:pPr>
            <a:r>
              <a:rPr lang="en-CA" sz="1200" kern="1200" dirty="0" smtClean="0">
                <a:solidFill>
                  <a:schemeClr val="tx1"/>
                </a:solidFill>
                <a:effectLst/>
                <a:latin typeface="Book Antiqua" charset="0"/>
                <a:ea typeface="Book Antiqua" charset="0"/>
                <a:cs typeface="Book Antiqua" charset="0"/>
              </a:rPr>
              <a:t>Host an open house targeting a specific group</a:t>
            </a:r>
            <a:endParaRPr lang="en-US" sz="1200" kern="1200" dirty="0" smtClean="0">
              <a:solidFill>
                <a:schemeClr val="tx1"/>
              </a:solidFill>
              <a:effectLst/>
              <a:latin typeface="Book Antiqua" charset="0"/>
              <a:ea typeface="Book Antiqua" charset="0"/>
              <a:cs typeface="Book Antiqua" charset="0"/>
            </a:endParaRPr>
          </a:p>
          <a:p>
            <a:pPr marL="171450" lvl="0" indent="-171450">
              <a:buFont typeface="Arial" charset="0"/>
              <a:buChar char="•"/>
            </a:pPr>
            <a:r>
              <a:rPr lang="en-CA" sz="1200" kern="1200" dirty="0" smtClean="0">
                <a:solidFill>
                  <a:schemeClr val="tx1"/>
                </a:solidFill>
                <a:effectLst/>
                <a:latin typeface="Book Antiqua" charset="0"/>
                <a:ea typeface="Book Antiqua" charset="0"/>
                <a:cs typeface="Book Antiqua" charset="0"/>
              </a:rPr>
              <a:t>relationship with local jail to be able to bring in work to students who go to jail; - starting to build a relationship with the forensic unit at the hospital – for half-way house residents</a:t>
            </a:r>
            <a:endParaRPr lang="en-US" sz="1200" kern="1200" dirty="0" smtClean="0">
              <a:solidFill>
                <a:schemeClr val="tx1"/>
              </a:solidFill>
              <a:effectLst/>
              <a:latin typeface="Book Antiqua" charset="0"/>
              <a:ea typeface="Book Antiqua" charset="0"/>
              <a:cs typeface="Book Antiqua" charset="0"/>
            </a:endParaRPr>
          </a:p>
          <a:p>
            <a:pPr marL="171450" lvl="0" indent="-171450">
              <a:buFont typeface="Arial" charset="0"/>
              <a:buChar char="•"/>
            </a:pPr>
            <a:r>
              <a:rPr lang="en-CA" sz="1200" kern="1200" dirty="0" smtClean="0">
                <a:solidFill>
                  <a:schemeClr val="tx1"/>
                </a:solidFill>
                <a:effectLst/>
                <a:latin typeface="Book Antiqua" charset="0"/>
                <a:ea typeface="Book Antiqua" charset="0"/>
                <a:cs typeface="Book Antiqua" charset="0"/>
              </a:rPr>
              <a:t>Actively sought out potential partnerships – approached them for tours and invited them for tours of their agency; important to take the time to do this – leads to better service co-ordination</a:t>
            </a:r>
            <a:endParaRPr lang="en-US" sz="1200" kern="1200" dirty="0" smtClean="0">
              <a:solidFill>
                <a:schemeClr val="tx1"/>
              </a:solidFill>
              <a:effectLst/>
              <a:latin typeface="Book Antiqua" charset="0"/>
              <a:ea typeface="Book Antiqua" charset="0"/>
              <a:cs typeface="Book Antiqua" charset="0"/>
            </a:endParaRPr>
          </a:p>
          <a:p>
            <a:pPr marL="171450" indent="-171450">
              <a:buFont typeface="Arial" charset="0"/>
              <a:buChar char="•"/>
            </a:pPr>
            <a:r>
              <a:rPr lang="en-CA" sz="1200" kern="1200" dirty="0" smtClean="0">
                <a:solidFill>
                  <a:schemeClr val="tx1"/>
                </a:solidFill>
                <a:effectLst/>
                <a:latin typeface="Book Antiqua" charset="0"/>
                <a:ea typeface="Book Antiqua" charset="0"/>
                <a:cs typeface="Book Antiqua" charset="0"/>
              </a:rPr>
              <a:t>Go with learner to next step agency or other service providers, introduce to staff</a:t>
            </a:r>
            <a:r>
              <a:rPr lang="en-US" dirty="0" smtClean="0">
                <a:effectLst/>
              </a:rPr>
              <a:t> </a:t>
            </a:r>
            <a:endParaRPr lang="en-US" b="1" dirty="0">
              <a:solidFill>
                <a:schemeClr val="accent1">
                  <a:lumMod val="60000"/>
                  <a:lumOff val="40000"/>
                </a:schemeClr>
              </a:solidFill>
            </a:endParaRPr>
          </a:p>
        </p:txBody>
      </p:sp>
      <p:sp>
        <p:nvSpPr>
          <p:cNvPr id="4" name="Slide Number Placeholder 3"/>
          <p:cNvSpPr>
            <a:spLocks noGrp="1"/>
          </p:cNvSpPr>
          <p:nvPr>
            <p:ph type="sldNum" sz="quarter" idx="10"/>
          </p:nvPr>
        </p:nvSpPr>
        <p:spPr/>
        <p:txBody>
          <a:bodyPr/>
          <a:lstStyle/>
          <a:p>
            <a:fld id="{D8BFABF1-90FD-DA4A-A477-F1A0986C71E2}" type="slidenum">
              <a:rPr lang="en-US" smtClean="0"/>
              <a:t>6</a:t>
            </a:fld>
            <a:endParaRPr lang="en-US" dirty="0"/>
          </a:p>
        </p:txBody>
      </p:sp>
    </p:spTree>
    <p:extLst>
      <p:ext uri="{BB962C8B-B14F-4D97-AF65-F5344CB8AC3E}">
        <p14:creationId xmlns:p14="http://schemas.microsoft.com/office/powerpoint/2010/main" val="735236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charset="0"/>
              <a:buNone/>
            </a:pPr>
            <a:r>
              <a:rPr lang="en-CA" sz="1200" b="1" kern="1200" dirty="0" smtClean="0">
                <a:solidFill>
                  <a:schemeClr val="tx1"/>
                </a:solidFill>
                <a:effectLst/>
                <a:latin typeface="Book Antiqua" charset="0"/>
                <a:ea typeface="Book Antiqua" charset="0"/>
                <a:cs typeface="Book Antiqua" charset="0"/>
              </a:rPr>
              <a:t>Once relationships are built</a:t>
            </a:r>
            <a:r>
              <a:rPr lang="en-CA" sz="1200" b="1" kern="1200" baseline="0" dirty="0" smtClean="0">
                <a:solidFill>
                  <a:schemeClr val="tx1"/>
                </a:solidFill>
                <a:effectLst/>
                <a:latin typeface="Book Antiqua" charset="0"/>
                <a:ea typeface="Book Antiqua" charset="0"/>
                <a:cs typeface="Book Antiqua" charset="0"/>
              </a:rPr>
              <a:t> it is crucial to maintain these relationships</a:t>
            </a:r>
            <a:r>
              <a:rPr lang="en-CA" sz="1200" kern="1200" baseline="0" dirty="0" smtClean="0">
                <a:solidFill>
                  <a:schemeClr val="tx1"/>
                </a:solidFill>
                <a:effectLst/>
                <a:latin typeface="Book Antiqua" charset="0"/>
                <a:ea typeface="Book Antiqua" charset="0"/>
                <a:cs typeface="Book Antiqua" charset="0"/>
              </a:rPr>
              <a:t>.  In addition to continuing to do what you have been doing, interviewees mentioned the following:</a:t>
            </a:r>
            <a:endParaRPr lang="en-CA" sz="1200" kern="1200" dirty="0" smtClean="0">
              <a:solidFill>
                <a:schemeClr val="tx1"/>
              </a:solidFill>
              <a:effectLst/>
              <a:latin typeface="Book Antiqua" charset="0"/>
              <a:ea typeface="Book Antiqua" charset="0"/>
              <a:cs typeface="Book Antiqua" charset="0"/>
            </a:endParaRPr>
          </a:p>
          <a:p>
            <a:pPr marL="171450" lvl="0" indent="-171450">
              <a:buFont typeface="Arial" charset="0"/>
              <a:buChar char="•"/>
            </a:pPr>
            <a:r>
              <a:rPr lang="en-CA" sz="1200" kern="1200" dirty="0" smtClean="0">
                <a:solidFill>
                  <a:schemeClr val="tx1"/>
                </a:solidFill>
                <a:effectLst/>
                <a:latin typeface="Book Antiqua" charset="0"/>
                <a:ea typeface="Book Antiqua" charset="0"/>
                <a:cs typeface="Book Antiqua" charset="0"/>
              </a:rPr>
              <a:t>Expand program to provide evening </a:t>
            </a:r>
            <a:r>
              <a:rPr lang="en-CA" sz="1200" kern="1200" dirty="0" smtClean="0">
                <a:solidFill>
                  <a:schemeClr val="tx1"/>
                </a:solidFill>
                <a:effectLst/>
                <a:latin typeface="Book Antiqua" charset="0"/>
                <a:ea typeface="Book Antiqua" charset="0"/>
                <a:cs typeface="Book Antiqua" charset="0"/>
              </a:rPr>
              <a:t>classes, for example </a:t>
            </a:r>
            <a:r>
              <a:rPr lang="en-CA" sz="1200" kern="1200" dirty="0" smtClean="0">
                <a:solidFill>
                  <a:schemeClr val="tx1"/>
                </a:solidFill>
                <a:effectLst/>
                <a:latin typeface="Book Antiqua" charset="0"/>
                <a:ea typeface="Book Antiqua" charset="0"/>
                <a:cs typeface="Book Antiqua" charset="0"/>
              </a:rPr>
              <a:t>– to address community needs</a:t>
            </a:r>
            <a:endParaRPr lang="en-US" sz="1200" kern="1200" dirty="0" smtClean="0">
              <a:solidFill>
                <a:schemeClr val="tx1"/>
              </a:solidFill>
              <a:effectLst/>
              <a:latin typeface="Book Antiqua" charset="0"/>
              <a:ea typeface="Book Antiqua" charset="0"/>
              <a:cs typeface="Book Antiqua" charset="0"/>
            </a:endParaRPr>
          </a:p>
          <a:p>
            <a:pPr marL="171450" lvl="0" indent="-171450">
              <a:buFont typeface="Arial" charset="0"/>
              <a:buChar char="•"/>
            </a:pPr>
            <a:r>
              <a:rPr lang="en-CA" sz="1200" kern="1200" dirty="0" smtClean="0">
                <a:solidFill>
                  <a:schemeClr val="tx1"/>
                </a:solidFill>
                <a:effectLst/>
                <a:latin typeface="Book Antiqua" charset="0"/>
                <a:ea typeface="Book Antiqua" charset="0"/>
                <a:cs typeface="Book Antiqua" charset="0"/>
              </a:rPr>
              <a:t>Inform learners of open dialogue between community partners, need release of information form</a:t>
            </a:r>
            <a:endParaRPr lang="en-US" sz="1200" kern="1200" dirty="0" smtClean="0">
              <a:solidFill>
                <a:schemeClr val="tx1"/>
              </a:solidFill>
              <a:effectLst/>
              <a:latin typeface="Book Antiqua" charset="0"/>
              <a:ea typeface="Book Antiqua" charset="0"/>
              <a:cs typeface="Book Antiqua" charset="0"/>
            </a:endParaRPr>
          </a:p>
          <a:p>
            <a:pPr marL="171450" lvl="0" indent="-171450">
              <a:buFont typeface="Arial" charset="0"/>
              <a:buChar char="•"/>
            </a:pPr>
            <a:r>
              <a:rPr lang="en-CA" sz="1200" kern="1200" dirty="0" smtClean="0">
                <a:solidFill>
                  <a:schemeClr val="tx1"/>
                </a:solidFill>
                <a:effectLst/>
                <a:latin typeface="Book Antiqua" charset="0"/>
                <a:ea typeface="Book Antiqua" charset="0"/>
                <a:cs typeface="Book Antiqua" charset="0"/>
              </a:rPr>
              <a:t>Use Facebook/Twitter to inform community partners, etc. of programming, reciprocal likes to their pages</a:t>
            </a:r>
            <a:endParaRPr lang="en-US" sz="1200" kern="1200" dirty="0" smtClean="0">
              <a:solidFill>
                <a:schemeClr val="tx1"/>
              </a:solidFill>
              <a:effectLst/>
              <a:latin typeface="Book Antiqua" charset="0"/>
              <a:ea typeface="Book Antiqua" charset="0"/>
              <a:cs typeface="Book Antiqua" charset="0"/>
            </a:endParaRPr>
          </a:p>
          <a:p>
            <a:pPr marL="171450" lvl="0" indent="-171450">
              <a:buFont typeface="Arial" charset="0"/>
              <a:buChar char="•"/>
            </a:pPr>
            <a:r>
              <a:rPr lang="en-CA" sz="1200" kern="1200" dirty="0" smtClean="0">
                <a:solidFill>
                  <a:schemeClr val="tx1"/>
                </a:solidFill>
                <a:effectLst/>
                <a:latin typeface="Book Antiqua" charset="0"/>
                <a:ea typeface="Book Antiqua" charset="0"/>
                <a:cs typeface="Book Antiqua" charset="0"/>
              </a:rPr>
              <a:t>create and circulate an agency newsletter</a:t>
            </a:r>
            <a:endParaRPr lang="en-US" sz="1200" kern="1200" dirty="0" smtClean="0">
              <a:solidFill>
                <a:schemeClr val="tx1"/>
              </a:solidFill>
              <a:effectLst/>
              <a:latin typeface="Book Antiqua" charset="0"/>
              <a:ea typeface="Book Antiqua" charset="0"/>
              <a:cs typeface="Book Antiqua" charset="0"/>
            </a:endParaRPr>
          </a:p>
          <a:p>
            <a:pPr marL="171450" lvl="0" indent="-171450">
              <a:buFont typeface="Arial" charset="0"/>
              <a:buChar char="•"/>
            </a:pPr>
            <a:r>
              <a:rPr lang="en-US" sz="1200" kern="1200" dirty="0" smtClean="0">
                <a:solidFill>
                  <a:schemeClr val="tx1"/>
                </a:solidFill>
                <a:effectLst/>
                <a:latin typeface="Book Antiqua" charset="0"/>
                <a:ea typeface="Book Antiqua" charset="0"/>
                <a:cs typeface="Book Antiqua" charset="0"/>
              </a:rPr>
              <a:t>O</a:t>
            </a:r>
            <a:r>
              <a:rPr lang="en-CA" sz="1200" kern="1200" dirty="0" smtClean="0">
                <a:solidFill>
                  <a:schemeClr val="tx1"/>
                </a:solidFill>
                <a:effectLst/>
                <a:latin typeface="Book Antiqua" charset="0"/>
                <a:ea typeface="Book Antiqua" charset="0"/>
                <a:cs typeface="Book Antiqua" charset="0"/>
              </a:rPr>
              <a:t>ne agency keeps an I&amp;R log – where they are referring people?</a:t>
            </a:r>
            <a:endParaRPr lang="en-US" sz="1200" kern="1200" dirty="0" smtClean="0">
              <a:solidFill>
                <a:schemeClr val="tx1"/>
              </a:solidFill>
              <a:effectLst/>
              <a:latin typeface="Book Antiqua" charset="0"/>
              <a:ea typeface="Book Antiqua" charset="0"/>
              <a:cs typeface="Book Antiqua" charset="0"/>
            </a:endParaRPr>
          </a:p>
          <a:p>
            <a:pPr marL="171450" lvl="0" indent="-171450">
              <a:buFont typeface="Arial" charset="0"/>
              <a:buChar char="•"/>
            </a:pPr>
            <a:r>
              <a:rPr lang="en-CA" sz="1200" kern="1200" dirty="0" smtClean="0">
                <a:solidFill>
                  <a:schemeClr val="tx1"/>
                </a:solidFill>
                <a:effectLst/>
                <a:latin typeface="Book Antiqua" charset="0"/>
                <a:ea typeface="Book Antiqua" charset="0"/>
                <a:cs typeface="Book Antiqua" charset="0"/>
              </a:rPr>
              <a:t>Share flyers and program updates by e-mail to partners, social media; maintain regular meetings with partners; keep in regular communication</a:t>
            </a:r>
            <a:endParaRPr lang="en-US" sz="1200" kern="1200" dirty="0" smtClean="0">
              <a:solidFill>
                <a:schemeClr val="tx1"/>
              </a:solidFill>
              <a:effectLst/>
              <a:latin typeface="Book Antiqua" charset="0"/>
              <a:ea typeface="Book Antiqua" charset="0"/>
              <a:cs typeface="Book Antiqua" charset="0"/>
            </a:endParaRPr>
          </a:p>
          <a:p>
            <a:pPr marL="171450" lvl="0" indent="-171450">
              <a:buFont typeface="Arial" charset="0"/>
              <a:buChar char="•"/>
            </a:pPr>
            <a:r>
              <a:rPr lang="en-CA" sz="1200" kern="1200" dirty="0" smtClean="0">
                <a:solidFill>
                  <a:schemeClr val="tx1"/>
                </a:solidFill>
                <a:effectLst/>
                <a:latin typeface="Book Antiqua" charset="0"/>
                <a:ea typeface="Book Antiqua" charset="0"/>
                <a:cs typeface="Book Antiqua" charset="0"/>
              </a:rPr>
              <a:t>Invite staff of specific partner to have lunch with your staff</a:t>
            </a:r>
            <a:endParaRPr lang="en-US" sz="1200" kern="1200" dirty="0" smtClean="0">
              <a:solidFill>
                <a:schemeClr val="tx1"/>
              </a:solidFill>
              <a:effectLst/>
              <a:latin typeface="Book Antiqua" charset="0"/>
              <a:ea typeface="Book Antiqua" charset="0"/>
              <a:cs typeface="Book Antiqua" charset="0"/>
            </a:endParaRPr>
          </a:p>
          <a:p>
            <a:pPr marL="171450" lvl="0" indent="-171450">
              <a:buFont typeface="Arial" charset="0"/>
              <a:buChar char="•"/>
            </a:pPr>
            <a:r>
              <a:rPr lang="en-CA" sz="1200" kern="1200" dirty="0" smtClean="0">
                <a:solidFill>
                  <a:schemeClr val="tx1"/>
                </a:solidFill>
                <a:effectLst/>
                <a:latin typeface="Book Antiqua" charset="0"/>
                <a:ea typeface="Book Antiqua" charset="0"/>
                <a:cs typeface="Book Antiqua" charset="0"/>
              </a:rPr>
              <a:t>Attend or even help organise joint PD sessions on topics like mental health, cultural awareness/competency – good conversations/networking</a:t>
            </a:r>
            <a:endParaRPr lang="en-US" sz="1200" kern="1200" dirty="0" smtClean="0">
              <a:solidFill>
                <a:schemeClr val="tx1"/>
              </a:solidFill>
              <a:effectLst/>
              <a:latin typeface="Book Antiqua" charset="0"/>
              <a:ea typeface="Book Antiqua" charset="0"/>
              <a:cs typeface="Book Antiqua" charset="0"/>
            </a:endParaRPr>
          </a:p>
          <a:p>
            <a:pPr marL="171450" lvl="0" indent="-171450">
              <a:buFont typeface="Arial" charset="0"/>
              <a:buChar char="•"/>
            </a:pPr>
            <a:r>
              <a:rPr lang="en-CA" sz="1200" kern="1200" dirty="0" smtClean="0">
                <a:solidFill>
                  <a:schemeClr val="tx1"/>
                </a:solidFill>
                <a:effectLst/>
                <a:latin typeface="Book Antiqua" charset="0"/>
                <a:ea typeface="Book Antiqua" charset="0"/>
                <a:cs typeface="Book Antiqua" charset="0"/>
              </a:rPr>
              <a:t>Check in with learners who have moved on to next step to see if anything could have been done better to support their transition; encourage them to promote the LBS program</a:t>
            </a:r>
            <a:r>
              <a:rPr lang="en-US" dirty="0" smtClean="0">
                <a:effectLst/>
              </a:rPr>
              <a:t> </a:t>
            </a:r>
          </a:p>
          <a:p>
            <a:pPr marL="171450" lvl="0" indent="-171450">
              <a:buFont typeface="Arial" charset="0"/>
              <a:buChar char="•"/>
            </a:pPr>
            <a:r>
              <a:rPr lang="en-US" sz="1200" kern="1200" dirty="0" smtClean="0">
                <a:solidFill>
                  <a:schemeClr val="tx1"/>
                </a:solidFill>
                <a:effectLst/>
                <a:latin typeface="Book Antiqua" charset="0"/>
                <a:ea typeface="Book Antiqua" charset="0"/>
                <a:cs typeface="Book Antiqua" charset="0"/>
              </a:rPr>
              <a:t>O</a:t>
            </a:r>
            <a:r>
              <a:rPr lang="en-CA" sz="1200" kern="1200" dirty="0" smtClean="0">
                <a:solidFill>
                  <a:schemeClr val="tx1"/>
                </a:solidFill>
                <a:effectLst/>
                <a:latin typeface="Book Antiqua" charset="0"/>
                <a:ea typeface="Book Antiqua" charset="0"/>
                <a:cs typeface="Book Antiqua" charset="0"/>
              </a:rPr>
              <a:t>ne manager said she uses CaMS referral stats to see who is referring people in and to make sure  learners are being referred out.   Need good data; need to make sure that all the referrals are getting put into CaMS;   knows the instructors are making all kinds of referrals but they sometimes forget to record them.   Making sure they refer learners back to employment services if they haven’t been receiving employment services for a while.</a:t>
            </a:r>
            <a:endParaRPr lang="en-US" sz="1200" kern="1200" dirty="0" smtClean="0">
              <a:solidFill>
                <a:schemeClr val="tx1"/>
              </a:solidFill>
              <a:effectLst/>
              <a:latin typeface="Book Antiqua" charset="0"/>
              <a:ea typeface="Book Antiqua" charset="0"/>
              <a:cs typeface="Book Antiqua" charset="0"/>
            </a:endParaRPr>
          </a:p>
          <a:p>
            <a:pPr marL="171450" lvl="0" indent="-171450">
              <a:buFont typeface="Arial" charset="0"/>
              <a:buChar char="•"/>
            </a:pPr>
            <a:r>
              <a:rPr lang="en-CA" sz="1200" kern="1200" dirty="0" smtClean="0">
                <a:solidFill>
                  <a:schemeClr val="tx1"/>
                </a:solidFill>
                <a:effectLst/>
                <a:latin typeface="Book Antiqua" charset="0"/>
                <a:ea typeface="Book Antiqua" charset="0"/>
                <a:cs typeface="Book Antiqua" charset="0"/>
              </a:rPr>
              <a:t>Use exit</a:t>
            </a:r>
            <a:r>
              <a:rPr lang="en-CA" sz="1200" kern="1200" baseline="0" dirty="0" smtClean="0">
                <a:solidFill>
                  <a:schemeClr val="tx1"/>
                </a:solidFill>
                <a:effectLst/>
                <a:latin typeface="Book Antiqua" charset="0"/>
                <a:ea typeface="Book Antiqua" charset="0"/>
                <a:cs typeface="Book Antiqua" charset="0"/>
              </a:rPr>
              <a:t> surveys</a:t>
            </a:r>
            <a:r>
              <a:rPr lang="en-CA" sz="1200" kern="1200" dirty="0" smtClean="0">
                <a:solidFill>
                  <a:schemeClr val="tx1"/>
                </a:solidFill>
                <a:effectLst/>
                <a:latin typeface="Book Antiqua" charset="0"/>
                <a:ea typeface="Book Antiqua" charset="0"/>
                <a:cs typeface="Book Antiqua" charset="0"/>
              </a:rPr>
              <a:t> and 3-mo follow-up data somewhat: Noticed that at 6 &amp; 12 month follow-ups that more learners are still employed; look at the trends learning centres have</a:t>
            </a:r>
            <a:endParaRPr lang="en-US" sz="1200" kern="1200" dirty="0" smtClean="0">
              <a:solidFill>
                <a:schemeClr val="tx1"/>
              </a:solidFill>
              <a:effectLst/>
              <a:latin typeface="Book Antiqua" charset="0"/>
              <a:ea typeface="Book Antiqua" charset="0"/>
              <a:cs typeface="Book Antiqua" charset="0"/>
            </a:endParaRP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D8BFABF1-90FD-DA4A-A477-F1A0986C71E2}" type="slidenum">
              <a:rPr lang="en-US" smtClean="0"/>
              <a:t>7</a:t>
            </a:fld>
            <a:endParaRPr lang="en-US" dirty="0"/>
          </a:p>
        </p:txBody>
      </p:sp>
    </p:spTree>
    <p:extLst>
      <p:ext uri="{BB962C8B-B14F-4D97-AF65-F5344CB8AC3E}">
        <p14:creationId xmlns:p14="http://schemas.microsoft.com/office/powerpoint/2010/main" val="2005266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smtClean="0">
                <a:solidFill>
                  <a:schemeClr val="tx1"/>
                </a:solidFill>
                <a:effectLst/>
                <a:latin typeface="Book Antiqua" charset="0"/>
                <a:ea typeface="Book Antiqua" charset="0"/>
                <a:cs typeface="Book Antiqua" charset="0"/>
              </a:rPr>
              <a:t>Documenting client’s next step in the learner file</a:t>
            </a:r>
            <a:r>
              <a:rPr lang="en-CA" sz="1200" b="1" kern="1200" baseline="0" dirty="0" smtClean="0">
                <a:solidFill>
                  <a:schemeClr val="tx1"/>
                </a:solidFill>
                <a:effectLst/>
                <a:latin typeface="Book Antiqua" charset="0"/>
                <a:ea typeface="Book Antiqua" charset="0"/>
                <a:cs typeface="Book Antiqua" charset="0"/>
              </a:rPr>
              <a:t> </a:t>
            </a:r>
            <a:r>
              <a:rPr lang="en-CA" sz="1200" b="1" kern="1200" dirty="0" smtClean="0">
                <a:solidFill>
                  <a:schemeClr val="tx1"/>
                </a:solidFill>
                <a:effectLst/>
                <a:latin typeface="Book Antiqua" charset="0"/>
                <a:ea typeface="Book Antiqua" charset="0"/>
                <a:cs typeface="Book Antiqua" charset="0"/>
              </a:rPr>
              <a:t>feeds into marker #4 - how f</a:t>
            </a:r>
            <a:r>
              <a:rPr lang="en-CA" b="1" dirty="0" smtClean="0"/>
              <a:t>ollow-up results reveal that most learners make the connections between LBS/AU and their transition success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smtClean="0"/>
              <a:t>Interviewees told us they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200" dirty="0" smtClean="0">
                <a:solidFill>
                  <a:schemeClr val="tx1"/>
                </a:solidFill>
                <a:effectLst/>
                <a:latin typeface="Book Antiqua" charset="0"/>
                <a:ea typeface="Book Antiqua" charset="0"/>
                <a:cs typeface="Book Antiqua" charset="0"/>
              </a:rPr>
              <a:t>Spend a lot of time in first </a:t>
            </a:r>
            <a:r>
              <a:rPr lang="en-CA" sz="1200" kern="1200" dirty="0" smtClean="0">
                <a:solidFill>
                  <a:schemeClr val="tx1"/>
                </a:solidFill>
                <a:effectLst/>
                <a:latin typeface="Book Antiqua" charset="0"/>
                <a:ea typeface="Book Antiqua" charset="0"/>
                <a:cs typeface="Book Antiqua" charset="0"/>
              </a:rPr>
              <a:t>meeting </a:t>
            </a:r>
            <a:r>
              <a:rPr lang="en-CA" sz="1200" kern="1200" dirty="0" smtClean="0">
                <a:solidFill>
                  <a:schemeClr val="tx1"/>
                </a:solidFill>
                <a:effectLst/>
                <a:latin typeface="Book Antiqua" charset="0"/>
                <a:ea typeface="Book Antiqua" charset="0"/>
                <a:cs typeface="Book Antiqua" charset="0"/>
              </a:rPr>
              <a:t>discussing goals which provides the learner </a:t>
            </a:r>
            <a:r>
              <a:rPr lang="en-CA" sz="1200" kern="1200" dirty="0" smtClean="0">
                <a:solidFill>
                  <a:schemeClr val="tx1"/>
                </a:solidFill>
                <a:effectLst/>
                <a:latin typeface="Book Antiqua" charset="0"/>
                <a:ea typeface="Book Antiqua" charset="0"/>
                <a:cs typeface="Book Antiqua" charset="0"/>
              </a:rPr>
              <a:t>an </a:t>
            </a:r>
            <a:r>
              <a:rPr lang="en-CA" sz="1200" kern="1200" dirty="0" smtClean="0">
                <a:solidFill>
                  <a:schemeClr val="tx1"/>
                </a:solidFill>
                <a:effectLst/>
                <a:latin typeface="Book Antiqua" charset="0"/>
                <a:ea typeface="Book Antiqua" charset="0"/>
                <a:cs typeface="Book Antiqua" charset="0"/>
              </a:rPr>
              <a:t>opportunity to start to discuss next steps; document personal information  - what do the goals really mean? What is the learner’s understanding?</a:t>
            </a:r>
          </a:p>
          <a:p>
            <a:pPr marL="171450" lvl="0" indent="-171450">
              <a:buFont typeface="Arial" panose="020B0604020202020204" pitchFamily="34" charset="0"/>
              <a:buChar char="•"/>
            </a:pPr>
            <a:r>
              <a:rPr lang="en-CA" sz="1200" kern="1200" dirty="0" smtClean="0">
                <a:solidFill>
                  <a:schemeClr val="tx1"/>
                </a:solidFill>
                <a:effectLst/>
                <a:latin typeface="Book Antiqua" charset="0"/>
                <a:ea typeface="Book Antiqua" charset="0"/>
                <a:cs typeface="Book Antiqua" charset="0"/>
              </a:rPr>
              <a:t>include in learner file from the beginning– interview sheet, referral form listing referrals to other programs, exit forms, tracking sheets, participation agreement  - some contain milestones – all are kept in learner file; activities are chosen by the goal path, steps needed for Next Step</a:t>
            </a:r>
          </a:p>
          <a:p>
            <a:pPr marL="171450" lvl="0" indent="-171450">
              <a:buFont typeface="Arial" panose="020B0604020202020204" pitchFamily="34" charset="0"/>
              <a:buChar char="•"/>
            </a:pPr>
            <a:r>
              <a:rPr lang="en-CA" sz="1200" kern="1200" dirty="0" smtClean="0">
                <a:solidFill>
                  <a:schemeClr val="tx1"/>
                </a:solidFill>
                <a:effectLst/>
                <a:latin typeface="Book Antiqua" charset="0"/>
                <a:ea typeface="Book Antiqua" charset="0"/>
                <a:cs typeface="Book Antiqua" charset="0"/>
              </a:rPr>
              <a:t>indicate on learner plan what the goal path is;  also assessment results summary (intake/ongoing/exit)</a:t>
            </a:r>
          </a:p>
          <a:p>
            <a:pPr marL="0" lvl="0" indent="0">
              <a:buFont typeface="Arial" panose="020B0604020202020204" pitchFamily="34" charset="0"/>
              <a:buNone/>
            </a:pPr>
            <a:endParaRPr lang="en-CA" sz="1200" kern="1200" dirty="0" smtClean="0">
              <a:solidFill>
                <a:schemeClr val="tx1"/>
              </a:solidFill>
              <a:effectLst/>
              <a:latin typeface="Book Antiqua" charset="0"/>
              <a:ea typeface="Book Antiqua" charset="0"/>
              <a:cs typeface="Book Antiqua" charset="0"/>
            </a:endParaRPr>
          </a:p>
          <a:p>
            <a:pPr marL="171450" lvl="0" indent="-171450">
              <a:buFont typeface="Arial" panose="020B0604020202020204" pitchFamily="34" charset="0"/>
              <a:buChar char="•"/>
            </a:pPr>
            <a:r>
              <a:rPr lang="en-CA" sz="1200" kern="1200" dirty="0" smtClean="0">
                <a:solidFill>
                  <a:schemeClr val="tx1"/>
                </a:solidFill>
                <a:effectLst/>
                <a:latin typeface="Book Antiqua" charset="0"/>
                <a:ea typeface="Book Antiqua" charset="0"/>
                <a:cs typeface="Book Antiqua" charset="0"/>
              </a:rPr>
              <a:t>Some agencies record everything in the learner plan, while others use the learner plan more at a high level and use tracking sheets for activities and progress, etc.</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CA" sz="1200" kern="1200" dirty="0" smtClean="0">
                <a:solidFill>
                  <a:schemeClr val="tx1"/>
                </a:solidFill>
                <a:effectLst/>
                <a:latin typeface="Book Antiqua" charset="0"/>
                <a:ea typeface="Book Antiqua" charset="0"/>
                <a:cs typeface="Book Antiqua" charset="0"/>
              </a:rPr>
              <a:t>One agency changed intake form to document talking about all the </a:t>
            </a:r>
            <a:r>
              <a:rPr lang="en-CA" sz="1200" kern="1200" dirty="0" smtClean="0">
                <a:solidFill>
                  <a:schemeClr val="tx1"/>
                </a:solidFill>
                <a:effectLst/>
                <a:latin typeface="Book Antiqua" charset="0"/>
                <a:ea typeface="Book Antiqua" charset="0"/>
                <a:cs typeface="Book Antiqua" charset="0"/>
              </a:rPr>
              <a:t>options with the student, </a:t>
            </a:r>
            <a:r>
              <a:rPr lang="en-CA" sz="1200" kern="1200" dirty="0" smtClean="0">
                <a:solidFill>
                  <a:schemeClr val="tx1"/>
                </a:solidFill>
                <a:effectLst/>
                <a:latin typeface="Book Antiqua" charset="0"/>
                <a:ea typeface="Book Antiqua" charset="0"/>
                <a:cs typeface="Book Antiqua" charset="0"/>
              </a:rPr>
              <a:t>and </a:t>
            </a:r>
            <a:r>
              <a:rPr lang="en-CA" sz="1200" kern="1200" dirty="0" smtClean="0">
                <a:solidFill>
                  <a:schemeClr val="tx1"/>
                </a:solidFill>
                <a:effectLst/>
                <a:latin typeface="Book Antiqua" charset="0"/>
                <a:ea typeface="Book Antiqua" charset="0"/>
                <a:cs typeface="Book Antiqua" charset="0"/>
              </a:rPr>
              <a:t>the student checks </a:t>
            </a:r>
            <a:r>
              <a:rPr lang="en-CA" sz="1200" kern="1200" dirty="0" smtClean="0">
                <a:solidFill>
                  <a:schemeClr val="tx1"/>
                </a:solidFill>
                <a:effectLst/>
                <a:latin typeface="Book Antiqua" charset="0"/>
                <a:ea typeface="Book Antiqua" charset="0"/>
                <a:cs typeface="Book Antiqua" charset="0"/>
              </a:rPr>
              <a:t>off </a:t>
            </a:r>
            <a:r>
              <a:rPr lang="en-CA" sz="1200" kern="1200" dirty="0" smtClean="0">
                <a:solidFill>
                  <a:schemeClr val="tx1"/>
                </a:solidFill>
                <a:effectLst/>
                <a:latin typeface="Book Antiqua" charset="0"/>
                <a:ea typeface="Book Antiqua" charset="0"/>
                <a:cs typeface="Book Antiqua" charset="0"/>
              </a:rPr>
              <a:t>that they </a:t>
            </a:r>
            <a:r>
              <a:rPr lang="en-CA" sz="1200" kern="1200" dirty="0" smtClean="0">
                <a:solidFill>
                  <a:schemeClr val="tx1"/>
                </a:solidFill>
                <a:effectLst/>
                <a:latin typeface="Book Antiqua" charset="0"/>
                <a:ea typeface="Book Antiqua" charset="0"/>
                <a:cs typeface="Book Antiqua" charset="0"/>
              </a:rPr>
              <a:t>did </a:t>
            </a:r>
            <a:r>
              <a:rPr lang="en-CA" sz="1200" kern="1200" dirty="0" smtClean="0">
                <a:solidFill>
                  <a:schemeClr val="tx1"/>
                </a:solidFill>
                <a:effectLst/>
                <a:latin typeface="Book Antiqua" charset="0"/>
                <a:ea typeface="Book Antiqua" charset="0"/>
                <a:cs typeface="Book Antiqua" charset="0"/>
              </a:rPr>
              <a:t>have</a:t>
            </a:r>
            <a:r>
              <a:rPr lang="en-CA" sz="1200" kern="1200" baseline="0" dirty="0" smtClean="0">
                <a:solidFill>
                  <a:schemeClr val="tx1"/>
                </a:solidFill>
                <a:effectLst/>
                <a:latin typeface="Book Antiqua" charset="0"/>
                <a:ea typeface="Book Antiqua" charset="0"/>
                <a:cs typeface="Book Antiqua" charset="0"/>
              </a:rPr>
              <a:t> the discussion</a:t>
            </a:r>
            <a:r>
              <a:rPr lang="en-CA" sz="1200" kern="1200" dirty="0" smtClean="0">
                <a:solidFill>
                  <a:schemeClr val="tx1"/>
                </a:solidFill>
                <a:effectLst/>
                <a:latin typeface="Book Antiqua" charset="0"/>
                <a:ea typeface="Book Antiqua" charset="0"/>
                <a:cs typeface="Book Antiqua" charset="0"/>
              </a:rPr>
              <a:t>; </a:t>
            </a:r>
            <a:r>
              <a:rPr lang="en-CA" sz="1200" kern="1200" dirty="0" smtClean="0">
                <a:solidFill>
                  <a:schemeClr val="tx1"/>
                </a:solidFill>
                <a:effectLst/>
                <a:latin typeface="Book Antiqua" charset="0"/>
                <a:ea typeface="Book Antiqua" charset="0"/>
                <a:cs typeface="Book Antiqua" charset="0"/>
              </a:rPr>
              <a:t>document short-term and long-term goals on intake and on learner plan document next steps and all referral requirements and contacts.</a:t>
            </a:r>
          </a:p>
          <a:p>
            <a:pPr marL="0" lvl="0" indent="0">
              <a:buFont typeface="Arial" panose="020B0604020202020204" pitchFamily="34" charset="0"/>
              <a:buNone/>
            </a:pPr>
            <a:endParaRPr lang="en-CA" sz="1200" kern="1200" dirty="0" smtClean="0">
              <a:solidFill>
                <a:schemeClr val="tx1"/>
              </a:solidFill>
              <a:effectLst/>
              <a:latin typeface="Book Antiqua" charset="0"/>
              <a:ea typeface="Book Antiqua" charset="0"/>
              <a:cs typeface="Book Antiqua" charset="0"/>
            </a:endParaRPr>
          </a:p>
          <a:p>
            <a:pPr marL="171450" lvl="0" indent="-171450">
              <a:buFont typeface="Arial" panose="020B0604020202020204" pitchFamily="34" charset="0"/>
              <a:buChar char="•"/>
            </a:pPr>
            <a:r>
              <a:rPr lang="en-CA" sz="1200" kern="1200" dirty="0" smtClean="0">
                <a:solidFill>
                  <a:schemeClr val="tx1"/>
                </a:solidFill>
                <a:effectLst/>
                <a:latin typeface="Book Antiqua" charset="0"/>
                <a:ea typeface="Book Antiqua" charset="0"/>
                <a:cs typeface="Book Antiqua" charset="0"/>
              </a:rPr>
              <a:t>one program has learners write in a journal to identify what they are learning, volunteering in the community</a:t>
            </a:r>
            <a:r>
              <a:rPr lang="en-CA" sz="1200" kern="1200" dirty="0" smtClean="0">
                <a:solidFill>
                  <a:schemeClr val="tx1"/>
                </a:solidFill>
                <a:effectLst/>
                <a:latin typeface="Book Antiqua" charset="0"/>
                <a:ea typeface="Book Antiqua" charset="0"/>
                <a:cs typeface="Book Antiqua" charset="0"/>
              </a:rPr>
              <a:t>,</a:t>
            </a:r>
          </a:p>
          <a:p>
            <a:pPr marL="0" lvl="0" indent="0">
              <a:buFont typeface="Arial" panose="020B0604020202020204" pitchFamily="34" charset="0"/>
              <a:buNone/>
            </a:pPr>
            <a:endParaRPr lang="en-CA" sz="1200" kern="1200" dirty="0" smtClean="0">
              <a:solidFill>
                <a:schemeClr val="tx1"/>
              </a:solidFill>
              <a:effectLst/>
              <a:latin typeface="Book Antiqua" charset="0"/>
              <a:ea typeface="Book Antiqua" charset="0"/>
              <a:cs typeface="Book Antiqua" charset="0"/>
            </a:endParaRPr>
          </a:p>
          <a:p>
            <a:pPr marL="171450" lvl="0" indent="-171450">
              <a:buFont typeface="Arial" panose="020B0604020202020204" pitchFamily="34" charset="0"/>
              <a:buChar char="•"/>
            </a:pPr>
            <a:r>
              <a:rPr lang="en-CA" sz="1200" kern="1200" dirty="0" smtClean="0">
                <a:solidFill>
                  <a:schemeClr val="tx1"/>
                </a:solidFill>
                <a:effectLst/>
                <a:latin typeface="Book Antiqua" charset="0"/>
                <a:ea typeface="Book Antiqua" charset="0"/>
                <a:cs typeface="Book Antiqua" charset="0"/>
              </a:rPr>
              <a:t>create a letter of understanding with learners about what they will be doing</a:t>
            </a:r>
          </a:p>
          <a:p>
            <a:pPr marL="171450" lvl="0" indent="-171450">
              <a:buFont typeface="Arial" panose="020B0604020202020204" pitchFamily="34" charset="0"/>
              <a:buChar char="•"/>
            </a:pPr>
            <a:r>
              <a:rPr lang="en-CA" sz="1200" kern="1200" dirty="0" smtClean="0">
                <a:solidFill>
                  <a:schemeClr val="tx1"/>
                </a:solidFill>
                <a:effectLst/>
                <a:latin typeface="Book Antiqua" charset="0"/>
                <a:ea typeface="Book Antiqua" charset="0"/>
                <a:cs typeface="Book Antiqua" charset="0"/>
              </a:rPr>
              <a:t>Discuss key tasks to work on in order to move on; use a goals checklist when first come in – developed by goal path</a:t>
            </a:r>
          </a:p>
          <a:p>
            <a:pPr marL="171450" lvl="0" indent="-171450">
              <a:buFont typeface="Arial" panose="020B0604020202020204" pitchFamily="34" charset="0"/>
              <a:buChar char="•"/>
            </a:pPr>
            <a:r>
              <a:rPr lang="en-CA" sz="1200" kern="1200" dirty="0" smtClean="0">
                <a:solidFill>
                  <a:schemeClr val="tx1"/>
                </a:solidFill>
                <a:effectLst/>
                <a:latin typeface="Book Antiqua" charset="0"/>
                <a:ea typeface="Book Antiqua" charset="0"/>
                <a:cs typeface="Book Antiqua" charset="0"/>
              </a:rPr>
              <a:t>use Key Development Skills Checklist to identify skill gaps, </a:t>
            </a:r>
            <a:r>
              <a:rPr lang="en-CA" sz="1200" kern="1200" dirty="0" smtClean="0">
                <a:solidFill>
                  <a:schemeClr val="tx1"/>
                </a:solidFill>
                <a:effectLst/>
                <a:latin typeface="Book Antiqua" charset="0"/>
                <a:ea typeface="Book Antiqua" charset="0"/>
                <a:cs typeface="Book Antiqua" charset="0"/>
              </a:rPr>
              <a:t>from ESKARGO (Implementation</a:t>
            </a:r>
            <a:r>
              <a:rPr lang="en-CA" sz="1200" kern="1200" baseline="0" dirty="0" smtClean="0">
                <a:solidFill>
                  <a:schemeClr val="tx1"/>
                </a:solidFill>
                <a:effectLst/>
                <a:latin typeface="Book Antiqua" charset="0"/>
                <a:ea typeface="Book Antiqua" charset="0"/>
                <a:cs typeface="Book Antiqua" charset="0"/>
              </a:rPr>
              <a:t> Strategy Resource)</a:t>
            </a:r>
            <a:endParaRPr lang="en-CA" sz="1200" kern="1200" dirty="0" smtClean="0">
              <a:solidFill>
                <a:schemeClr val="tx1"/>
              </a:solidFill>
              <a:effectLst/>
              <a:latin typeface="Book Antiqua" charset="0"/>
              <a:ea typeface="Book Antiqua" charset="0"/>
              <a:cs typeface="Book Antiqua" charset="0"/>
            </a:endParaRPr>
          </a:p>
          <a:p>
            <a:pPr marL="171450" lvl="0" indent="-171450">
              <a:buFont typeface="Arial" panose="020B0604020202020204" pitchFamily="34" charset="0"/>
              <a:buChar char="•"/>
            </a:pPr>
            <a:r>
              <a:rPr lang="en-CA" sz="1200" kern="1200" dirty="0" smtClean="0">
                <a:solidFill>
                  <a:schemeClr val="tx1"/>
                </a:solidFill>
                <a:effectLst/>
                <a:latin typeface="Book Antiqua" charset="0"/>
                <a:ea typeface="Book Antiqua" charset="0"/>
                <a:cs typeface="Book Antiqua" charset="0"/>
              </a:rPr>
              <a:t>work through a Goal Directed Learner Plan, provide learner with GST (Goals, Skills, Tasks) Binder – include Essential Skills Profile for career path, include job postings to get a clear idea of the skills and training needed</a:t>
            </a:r>
          </a:p>
          <a:p>
            <a:pPr marL="0" lvl="0" indent="0">
              <a:buFont typeface="Arial" panose="020B0604020202020204" pitchFamily="34" charset="0"/>
              <a:buNone/>
            </a:pPr>
            <a:endParaRPr lang="en-CA" sz="1200" kern="1200" dirty="0" smtClean="0">
              <a:solidFill>
                <a:schemeClr val="tx1"/>
              </a:solidFill>
              <a:effectLst/>
              <a:latin typeface="Book Antiqua" charset="0"/>
              <a:ea typeface="Book Antiqua" charset="0"/>
              <a:cs typeface="Book Antiqua" charset="0"/>
            </a:endParaRPr>
          </a:p>
          <a:p>
            <a:pPr marL="171450" lvl="0" indent="-171450">
              <a:buFont typeface="Arial" panose="020B0604020202020204" pitchFamily="34" charset="0"/>
              <a:buChar char="•"/>
            </a:pPr>
            <a:r>
              <a:rPr lang="en-CA" sz="1200" kern="1200" dirty="0" smtClean="0">
                <a:solidFill>
                  <a:schemeClr val="tx1"/>
                </a:solidFill>
                <a:effectLst/>
                <a:latin typeface="Book Antiqua" charset="0"/>
                <a:ea typeface="Book Antiqua" charset="0"/>
                <a:cs typeface="Book Antiqua" charset="0"/>
              </a:rPr>
              <a:t>SCDSB Transition to Next Step checklists – one for SSC &amp; one for employment; put together a new file for instructor containing blanks of everything that needs to be in the learner file – learner case notes, the learner plan, blank referral form, transition to employment or transition to credit checklist,  etc. – instructor doesn’t have to look for this; uses Google docs and other Google suite tools</a:t>
            </a:r>
          </a:p>
          <a:p>
            <a:pPr marL="0" lvl="0" indent="0">
              <a:buFont typeface="Arial" panose="020B0604020202020204" pitchFamily="34" charset="0"/>
              <a:buNone/>
            </a:pPr>
            <a:endParaRPr lang="en-CA" sz="1200" kern="1200" dirty="0" smtClean="0">
              <a:solidFill>
                <a:schemeClr val="tx1"/>
              </a:solidFill>
              <a:effectLst/>
              <a:latin typeface="Book Antiqua" charset="0"/>
              <a:ea typeface="Book Antiqua" charset="0"/>
              <a:cs typeface="Book Antiqua" charset="0"/>
            </a:endParaRPr>
          </a:p>
          <a:p>
            <a:pPr marL="171450" lvl="0" indent="-171450">
              <a:buFont typeface="Arial" panose="020B0604020202020204" pitchFamily="34" charset="0"/>
              <a:buChar char="•"/>
            </a:pPr>
            <a:r>
              <a:rPr lang="en-CA" sz="1200" kern="1200" dirty="0" smtClean="0">
                <a:solidFill>
                  <a:schemeClr val="tx1"/>
                </a:solidFill>
                <a:effectLst/>
                <a:latin typeface="Book Antiqua" charset="0"/>
                <a:ea typeface="Book Antiqua" charset="0"/>
                <a:cs typeface="Book Antiqua" charset="0"/>
              </a:rPr>
              <a:t>GOAL – explain the process based on the goal – use one of the 5 goals but include all the learner info: overview, background, tells what actually want to do – some personal info – not written anywhere else</a:t>
            </a:r>
          </a:p>
          <a:p>
            <a:pPr marL="171450" indent="-171450">
              <a:buFont typeface="Arial" charset="0"/>
              <a:buChar char="•"/>
            </a:pPr>
            <a:endParaRPr lang="en-CA" sz="1200" b="1" kern="1200" dirty="0" smtClean="0">
              <a:solidFill>
                <a:srgbClr val="FF0000"/>
              </a:solidFill>
              <a:effectLst/>
              <a:latin typeface="Book Antiqua" charset="0"/>
              <a:ea typeface="Book Antiqua" charset="0"/>
              <a:cs typeface="Book Antiqua" charset="0"/>
            </a:endParaRPr>
          </a:p>
          <a:p>
            <a:pPr marL="171450" indent="-171450">
              <a:buFont typeface="Arial" charset="0"/>
              <a:buChar char="•"/>
            </a:pPr>
            <a:r>
              <a:rPr lang="en-CA" sz="1200" b="1" kern="1200" dirty="0" smtClean="0">
                <a:solidFill>
                  <a:srgbClr val="FF0000"/>
                </a:solidFill>
                <a:effectLst/>
                <a:latin typeface="Book Antiqua" charset="0"/>
                <a:ea typeface="Book Antiqua" charset="0"/>
                <a:cs typeface="Book Antiqua" charset="0"/>
              </a:rPr>
              <a:t>Go to </a:t>
            </a:r>
            <a:r>
              <a:rPr lang="en-CA" sz="1200" b="1" kern="1200" dirty="0" err="1" smtClean="0">
                <a:solidFill>
                  <a:srgbClr val="FF0000"/>
                </a:solidFill>
                <a:effectLst/>
                <a:latin typeface="Book Antiqua" charset="0"/>
                <a:ea typeface="Book Antiqua" charset="0"/>
                <a:cs typeface="Book Antiqua" charset="0"/>
              </a:rPr>
              <a:t>appshare</a:t>
            </a:r>
            <a:r>
              <a:rPr lang="en-CA" sz="1200" b="1" kern="1200" dirty="0" smtClean="0">
                <a:solidFill>
                  <a:srgbClr val="FF0000"/>
                </a:solidFill>
                <a:effectLst/>
                <a:latin typeface="Book Antiqua" charset="0"/>
                <a:ea typeface="Book Antiqua" charset="0"/>
                <a:cs typeface="Book Antiqua" charset="0"/>
              </a:rPr>
              <a:t> for TVLA and CVA examples</a:t>
            </a:r>
            <a:endParaRPr lang="en-CA" sz="1200" b="1" kern="1200" dirty="0" smtClean="0">
              <a:solidFill>
                <a:schemeClr val="tx1"/>
              </a:solidFill>
              <a:effectLst/>
              <a:latin typeface="Book Antiqua" charset="0"/>
              <a:ea typeface="Book Antiqua" charset="0"/>
              <a:cs typeface="Book Antiqua" charset="0"/>
            </a:endParaRPr>
          </a:p>
        </p:txBody>
      </p:sp>
      <p:sp>
        <p:nvSpPr>
          <p:cNvPr id="4" name="Slide Number Placeholder 3"/>
          <p:cNvSpPr>
            <a:spLocks noGrp="1"/>
          </p:cNvSpPr>
          <p:nvPr>
            <p:ph type="sldNum" sz="quarter" idx="10"/>
          </p:nvPr>
        </p:nvSpPr>
        <p:spPr/>
        <p:txBody>
          <a:bodyPr/>
          <a:lstStyle/>
          <a:p>
            <a:fld id="{D8BFABF1-90FD-DA4A-A477-F1A0986C71E2}" type="slidenum">
              <a:rPr lang="en-US" smtClean="0"/>
              <a:t>8</a:t>
            </a:fld>
            <a:endParaRPr lang="en-US" dirty="0"/>
          </a:p>
        </p:txBody>
      </p:sp>
    </p:spTree>
    <p:extLst>
      <p:ext uri="{BB962C8B-B14F-4D97-AF65-F5344CB8AC3E}">
        <p14:creationId xmlns:p14="http://schemas.microsoft.com/office/powerpoint/2010/main" val="1552637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kern="1200" dirty="0" smtClean="0">
                <a:solidFill>
                  <a:srgbClr val="FF0000"/>
                </a:solidFill>
                <a:effectLst/>
                <a:latin typeface="Book Antiqua" charset="0"/>
                <a:ea typeface="Book Antiqua" charset="0"/>
                <a:cs typeface="Book Antiqua" charset="0"/>
              </a:rPr>
              <a:t>TVLA binder system</a:t>
            </a:r>
            <a:r>
              <a:rPr lang="en-CA" sz="1200" kern="1200" dirty="0" smtClean="0">
                <a:solidFill>
                  <a:srgbClr val="FF0000"/>
                </a:solidFill>
                <a:effectLst/>
                <a:latin typeface="Book Antiqua" charset="0"/>
                <a:ea typeface="Book Antiqua" charset="0"/>
                <a:cs typeface="Book Antiqua" charset="0"/>
              </a:rPr>
              <a:t>:  They</a:t>
            </a:r>
            <a:r>
              <a:rPr lang="en-CA" sz="1200" kern="1200" baseline="0" dirty="0" smtClean="0">
                <a:solidFill>
                  <a:srgbClr val="FF0000"/>
                </a:solidFill>
                <a:effectLst/>
                <a:latin typeface="Book Antiqua" charset="0"/>
                <a:ea typeface="Book Antiqua" charset="0"/>
                <a:cs typeface="Book Antiqua" charset="0"/>
              </a:rPr>
              <a:t> create a tabbed binder for each learner-tutor pair, in the tutor’s name. </a:t>
            </a:r>
            <a:r>
              <a:rPr lang="en-CA" sz="1200" kern="1200" dirty="0" smtClean="0">
                <a:solidFill>
                  <a:schemeClr val="tx1"/>
                </a:solidFill>
                <a:effectLst/>
                <a:latin typeface="Book Antiqua" charset="0"/>
                <a:ea typeface="Book Antiqua" charset="0"/>
                <a:cs typeface="Book Antiqua" charset="0"/>
              </a:rPr>
              <a:t>The documents and information in the binder include a copy of the learner plan, activities and tasks they are currently working on and a document for communication between the staff and the tutor/learner. The staff access the learner file (different from the binder) to ensure accurate tracking of the learner plan and milestones are kept in the learner file along with all other documentation related to the learner. This includes the registration, rationale, assessments, confidentiality agreements, referral documents and any other relevant documentation.</a:t>
            </a:r>
          </a:p>
          <a:p>
            <a:endParaRPr lang="en-US" dirty="0" smtClean="0"/>
          </a:p>
          <a:p>
            <a:r>
              <a:rPr lang="en-US" b="1" dirty="0" smtClean="0"/>
              <a:t>Community Learning Alternative learner file checklist:  </a:t>
            </a:r>
            <a:r>
              <a:rPr lang="en-US" b="0" dirty="0" err="1" smtClean="0"/>
              <a:t>CaMS</a:t>
            </a:r>
            <a:r>
              <a:rPr lang="en-US" b="0" dirty="0" smtClean="0"/>
              <a:t> entry checklist – all info needed, supports required, all things used with Learner – use this to enter data into </a:t>
            </a:r>
            <a:r>
              <a:rPr lang="en-US" b="0" dirty="0" err="1" smtClean="0"/>
              <a:t>CaMS</a:t>
            </a:r>
            <a:endParaRPr lang="en-US" b="0" dirty="0"/>
          </a:p>
        </p:txBody>
      </p:sp>
      <p:sp>
        <p:nvSpPr>
          <p:cNvPr id="4" name="Slide Number Placeholder 3"/>
          <p:cNvSpPr>
            <a:spLocks noGrp="1"/>
          </p:cNvSpPr>
          <p:nvPr>
            <p:ph type="sldNum" sz="quarter" idx="10"/>
          </p:nvPr>
        </p:nvSpPr>
        <p:spPr/>
        <p:txBody>
          <a:bodyPr/>
          <a:lstStyle/>
          <a:p>
            <a:fld id="{D8BFABF1-90FD-DA4A-A477-F1A0986C71E2}" type="slidenum">
              <a:rPr lang="en-US" smtClean="0"/>
              <a:t>9</a:t>
            </a:fld>
            <a:endParaRPr lang="en-US" dirty="0"/>
          </a:p>
        </p:txBody>
      </p:sp>
    </p:spTree>
    <p:extLst>
      <p:ext uri="{BB962C8B-B14F-4D97-AF65-F5344CB8AC3E}">
        <p14:creationId xmlns:p14="http://schemas.microsoft.com/office/powerpoint/2010/main" val="263946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B44446E-79F4-9248-988B-6E3EB77493C5}" type="datetime1">
              <a:rPr lang="en-CA" smtClean="0"/>
              <a:t>2018-01-22</a:t>
            </a:fld>
            <a:endParaRPr lang="en-US" dirty="0"/>
          </a:p>
        </p:txBody>
      </p:sp>
      <p:sp>
        <p:nvSpPr>
          <p:cNvPr id="5" name="Footer Placeholder 4"/>
          <p:cNvSpPr>
            <a:spLocks noGrp="1"/>
          </p:cNvSpPr>
          <p:nvPr>
            <p:ph type="ftr" sz="quarter" idx="11"/>
          </p:nvPr>
        </p:nvSpPr>
        <p:spPr/>
        <p:txBody>
          <a:bodyPr/>
          <a:lstStyle/>
          <a:p>
            <a:r>
              <a:rPr lang="en-US" smtClean="0"/>
              <a:t>Transition-Oriented Programming         January 17, 2018                                                     QUILL Learning Network and Simcoe/Muskoka Literacy Network       </a:t>
            </a:r>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4FAB73BC-B049-4115-A692-8D63A059BFB8}"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C86BA7-8CE8-F840-9C8B-37E573F19346}" type="datetime1">
              <a:rPr lang="en-CA" smtClean="0"/>
              <a:t>2018-01-22</a:t>
            </a:fld>
            <a:endParaRPr lang="en-US" dirty="0"/>
          </a:p>
        </p:txBody>
      </p:sp>
      <p:sp>
        <p:nvSpPr>
          <p:cNvPr id="5" name="Footer Placeholder 4"/>
          <p:cNvSpPr>
            <a:spLocks noGrp="1"/>
          </p:cNvSpPr>
          <p:nvPr>
            <p:ph type="ftr" sz="quarter" idx="11"/>
          </p:nvPr>
        </p:nvSpPr>
        <p:spPr/>
        <p:txBody>
          <a:bodyPr/>
          <a:lstStyle/>
          <a:p>
            <a:r>
              <a:rPr lang="en-US" smtClean="0"/>
              <a:t>Transition-Oriented Programming         January 17, 2018                                                     QUILL Learning Network and Simcoe/Muskoka Literacy Network       </a:t>
            </a:r>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FAB73BC-B049-4115-A692-8D63A059BFB8}"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2427F3-8A23-F243-9170-C7F398CDB37B}" type="datetime1">
              <a:rPr lang="en-CA" smtClean="0"/>
              <a:t>2018-01-22</a:t>
            </a:fld>
            <a:endParaRPr lang="en-US" dirty="0"/>
          </a:p>
        </p:txBody>
      </p:sp>
      <p:sp>
        <p:nvSpPr>
          <p:cNvPr id="5" name="Footer Placeholder 4"/>
          <p:cNvSpPr>
            <a:spLocks noGrp="1"/>
          </p:cNvSpPr>
          <p:nvPr>
            <p:ph type="ftr" sz="quarter" idx="11"/>
          </p:nvPr>
        </p:nvSpPr>
        <p:spPr/>
        <p:txBody>
          <a:bodyPr/>
          <a:lstStyle/>
          <a:p>
            <a:r>
              <a:rPr lang="en-US" smtClean="0"/>
              <a:t>Transition-Oriented Programming         January 17, 2018                                                     QUILL Learning Network and Simcoe/Muskoka Literacy Network       </a:t>
            </a:r>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FAB73BC-B049-4115-A692-8D63A059BFB8}"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3D425901-ECC5-D446-B011-65B0E114B5A9}" type="datetime1">
              <a:rPr lang="en-CA" smtClean="0"/>
              <a:t>2018-01-22</a:t>
            </a:fld>
            <a:endParaRPr lang="en-US" dirty="0"/>
          </a:p>
        </p:txBody>
      </p:sp>
      <p:sp>
        <p:nvSpPr>
          <p:cNvPr id="6" name="Footer Placeholder 5"/>
          <p:cNvSpPr>
            <a:spLocks noGrp="1"/>
          </p:cNvSpPr>
          <p:nvPr>
            <p:ph type="ftr" sz="quarter" idx="11"/>
          </p:nvPr>
        </p:nvSpPr>
        <p:spPr/>
        <p:txBody>
          <a:bodyPr/>
          <a:lstStyle/>
          <a:p>
            <a:r>
              <a:rPr lang="en-US" smtClean="0"/>
              <a:t>Transition-Oriented Programming         January 17, 2018                                                     QUILL Learning Network and Simcoe/Muskoka Literacy Network       </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FAB73BC-B049-4115-A692-8D63A059BFB8}"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6C15D6F6-BB39-7941-AE08-C0175E11BB7E}" type="datetime1">
              <a:rPr lang="en-CA" smtClean="0"/>
              <a:t>2018-01-22</a:t>
            </a:fld>
            <a:endParaRPr lang="en-US" dirty="0"/>
          </a:p>
        </p:txBody>
      </p:sp>
      <p:sp>
        <p:nvSpPr>
          <p:cNvPr id="6" name="Footer Placeholder 5"/>
          <p:cNvSpPr>
            <a:spLocks noGrp="1"/>
          </p:cNvSpPr>
          <p:nvPr>
            <p:ph type="ftr" sz="quarter" idx="11"/>
          </p:nvPr>
        </p:nvSpPr>
        <p:spPr/>
        <p:txBody>
          <a:bodyPr/>
          <a:lstStyle/>
          <a:p>
            <a:r>
              <a:rPr lang="en-US" smtClean="0"/>
              <a:t>Transition-Oriented Programming         January 17, 2018                                                     QUILL Learning Network and Simcoe/Muskoka Literacy Network       </a:t>
            </a:r>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FAB73BC-B049-4115-A692-8D63A059BFB8}"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DAB50090-A92E-C144-B748-4A0681651C6C}" type="datetime1">
              <a:rPr lang="en-CA" smtClean="0"/>
              <a:t>2018-01-22</a:t>
            </a:fld>
            <a:endParaRPr lang="en-US" dirty="0"/>
          </a:p>
        </p:txBody>
      </p:sp>
      <p:sp>
        <p:nvSpPr>
          <p:cNvPr id="6" name="Footer Placeholder 5"/>
          <p:cNvSpPr>
            <a:spLocks noGrp="1"/>
          </p:cNvSpPr>
          <p:nvPr>
            <p:ph type="ftr" sz="quarter" idx="11"/>
          </p:nvPr>
        </p:nvSpPr>
        <p:spPr/>
        <p:txBody>
          <a:bodyPr/>
          <a:lstStyle/>
          <a:p>
            <a:r>
              <a:rPr lang="en-US" smtClean="0"/>
              <a:t>Transition-Oriented Programming         January 17, 2018                                                     QUILL Learning Network and Simcoe/Muskoka Literacy Network       </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FAB73BC-B049-4115-A692-8D63A059BFB8}"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707957A-A3FB-B94B-BD3B-66E2C0584D0C}" type="datetime1">
              <a:rPr lang="en-CA" smtClean="0"/>
              <a:t>2018-01-22</a:t>
            </a:fld>
            <a:endParaRPr lang="en-US" dirty="0"/>
          </a:p>
        </p:txBody>
      </p:sp>
      <p:sp>
        <p:nvSpPr>
          <p:cNvPr id="5" name="Footer Placeholder 4"/>
          <p:cNvSpPr>
            <a:spLocks noGrp="1"/>
          </p:cNvSpPr>
          <p:nvPr>
            <p:ph type="ftr" sz="quarter" idx="11"/>
          </p:nvPr>
        </p:nvSpPr>
        <p:spPr/>
        <p:txBody>
          <a:bodyPr/>
          <a:lstStyle/>
          <a:p>
            <a:r>
              <a:rPr lang="en-US" smtClean="0"/>
              <a:t>Transition-Oriented Programming         January 17, 2018                                                     QUILL Learning Network and Simcoe/Muskoka Literacy Network       </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EC87AEC-BA0D-C54B-B914-31418250EC05}" type="datetime1">
              <a:rPr lang="en-CA" smtClean="0"/>
              <a:t>2018-01-22</a:t>
            </a:fld>
            <a:endParaRPr lang="en-US" dirty="0"/>
          </a:p>
        </p:txBody>
      </p:sp>
      <p:sp>
        <p:nvSpPr>
          <p:cNvPr id="5" name="Footer Placeholder 4"/>
          <p:cNvSpPr>
            <a:spLocks noGrp="1"/>
          </p:cNvSpPr>
          <p:nvPr>
            <p:ph type="ftr" sz="quarter" idx="11"/>
          </p:nvPr>
        </p:nvSpPr>
        <p:spPr/>
        <p:txBody>
          <a:bodyPr/>
          <a:lstStyle/>
          <a:p>
            <a:r>
              <a:rPr lang="en-US" smtClean="0"/>
              <a:t>Transition-Oriented Programming         January 17, 2018                                                     QUILL Learning Network and Simcoe/Muskoka Literacy Network       </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lvl1pPr>
              <a:defRPr b="1">
                <a:latin typeface="Book Antiqua" charset="0"/>
                <a:ea typeface="Book Antiqua" charset="0"/>
                <a:cs typeface="Book Antiqua"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lvl1pPr>
              <a:defRPr b="0">
                <a:latin typeface="Book Antiqua" charset="0"/>
                <a:ea typeface="Book Antiqua" charset="0"/>
                <a:cs typeface="Book Antiqua" charset="0"/>
              </a:defRPr>
            </a:lvl1pPr>
            <a:lvl2pPr>
              <a:defRPr b="0">
                <a:latin typeface="Book Antiqua" charset="0"/>
                <a:ea typeface="Book Antiqua" charset="0"/>
                <a:cs typeface="Book Antiqua" charset="0"/>
              </a:defRPr>
            </a:lvl2pPr>
            <a:lvl3pPr>
              <a:defRPr b="0">
                <a:latin typeface="Book Antiqua" charset="0"/>
                <a:ea typeface="Book Antiqua" charset="0"/>
                <a:cs typeface="Book Antiqua" charset="0"/>
              </a:defRPr>
            </a:lvl3pPr>
            <a:lvl4pPr>
              <a:defRPr b="0">
                <a:latin typeface="Book Antiqua" charset="0"/>
                <a:ea typeface="Book Antiqua" charset="0"/>
                <a:cs typeface="Book Antiqua" charset="0"/>
              </a:defRPr>
            </a:lvl4pPr>
            <a:lvl5pPr>
              <a:defRPr b="0">
                <a:latin typeface="Book Antiqua" charset="0"/>
                <a:ea typeface="Book Antiqua" charset="0"/>
                <a:cs typeface="Book Antiqua"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2589212" y="6135808"/>
            <a:ext cx="8441461" cy="365125"/>
          </a:xfrm>
        </p:spPr>
        <p:txBody>
          <a:bodyPr/>
          <a:lstStyle/>
          <a:p>
            <a:pPr algn="ctr"/>
            <a:r>
              <a:rPr lang="en-US" dirty="0" smtClean="0">
                <a:solidFill>
                  <a:schemeClr val="tx1"/>
                </a:solidFill>
              </a:rPr>
              <a:t>Transition-Oriented Programming         January 17, 2018                                                     QUILL Learning Network and Simcoe/</a:t>
            </a:r>
            <a:r>
              <a:rPr lang="en-US" dirty="0" err="1" smtClean="0">
                <a:solidFill>
                  <a:schemeClr val="tx1"/>
                </a:solidFill>
              </a:rPr>
              <a:t>Muskoka</a:t>
            </a:r>
            <a:r>
              <a:rPr lang="en-US" dirty="0" smtClean="0">
                <a:solidFill>
                  <a:schemeClr val="tx1"/>
                </a:solidFill>
              </a:rPr>
              <a:t> Literacy Network  </a:t>
            </a:r>
            <a:r>
              <a:rPr lang="en-US" dirty="0" smtClean="0"/>
              <a:t>     </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574703-0875-A041-82CD-165C220CA5F0}" type="datetime1">
              <a:rPr lang="en-CA" smtClean="0"/>
              <a:t>2018-01-22</a:t>
            </a:fld>
            <a:endParaRPr lang="en-US" dirty="0"/>
          </a:p>
        </p:txBody>
      </p:sp>
      <p:sp>
        <p:nvSpPr>
          <p:cNvPr id="5" name="Footer Placeholder 4"/>
          <p:cNvSpPr>
            <a:spLocks noGrp="1"/>
          </p:cNvSpPr>
          <p:nvPr>
            <p:ph type="ftr" sz="quarter" idx="11"/>
          </p:nvPr>
        </p:nvSpPr>
        <p:spPr/>
        <p:txBody>
          <a:bodyPr/>
          <a:lstStyle/>
          <a:p>
            <a:r>
              <a:rPr lang="en-US" smtClean="0"/>
              <a:t>Transition-Oriented Programming         January 17, 2018                                                     QUILL Learning Network and Simcoe/Muskoka Literacy Network       </a:t>
            </a:r>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FAB73BC-B049-4115-A692-8D63A059BFB8}"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3F1C4E-FFBB-CE4B-B5A3-2683C0C143EC}" type="datetime1">
              <a:rPr lang="en-CA" smtClean="0"/>
              <a:t>2018-01-22</a:t>
            </a:fld>
            <a:endParaRPr lang="en-US" dirty="0"/>
          </a:p>
        </p:txBody>
      </p:sp>
      <p:sp>
        <p:nvSpPr>
          <p:cNvPr id="6" name="Footer Placeholder 5"/>
          <p:cNvSpPr>
            <a:spLocks noGrp="1"/>
          </p:cNvSpPr>
          <p:nvPr>
            <p:ph type="ftr" sz="quarter" idx="11"/>
          </p:nvPr>
        </p:nvSpPr>
        <p:spPr/>
        <p:txBody>
          <a:bodyPr/>
          <a:lstStyle/>
          <a:p>
            <a:r>
              <a:rPr lang="en-US" smtClean="0"/>
              <a:t>Transition-Oriented Programming         January 17, 2018                                                     QUILL Learning Network and Simcoe/Muskoka Literacy Network       </a:t>
            </a:r>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4FAB73BC-B049-4115-A692-8D63A059BFB8}"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48821C3-0851-FC41-8024-BBAC6A27AA55}" type="datetime1">
              <a:rPr lang="en-CA" smtClean="0"/>
              <a:t>2018-01-22</a:t>
            </a:fld>
            <a:endParaRPr lang="en-US" dirty="0"/>
          </a:p>
        </p:txBody>
      </p:sp>
      <p:sp>
        <p:nvSpPr>
          <p:cNvPr id="8" name="Footer Placeholder 7"/>
          <p:cNvSpPr>
            <a:spLocks noGrp="1"/>
          </p:cNvSpPr>
          <p:nvPr>
            <p:ph type="ftr" sz="quarter" idx="11"/>
          </p:nvPr>
        </p:nvSpPr>
        <p:spPr/>
        <p:txBody>
          <a:bodyPr/>
          <a:lstStyle/>
          <a:p>
            <a:r>
              <a:rPr lang="en-US" smtClean="0"/>
              <a:t>Transition-Oriented Programming         January 17, 2018                                                     QUILL Learning Network and Simcoe/Muskoka Literacy Network       </a:t>
            </a:r>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4FAB73BC-B049-4115-A692-8D63A059BFB8}"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796181E-A6A1-E04F-8A84-2365ACE834CB}" type="datetime1">
              <a:rPr lang="en-CA" smtClean="0"/>
              <a:t>2018-01-22</a:t>
            </a:fld>
            <a:endParaRPr lang="en-US" dirty="0"/>
          </a:p>
        </p:txBody>
      </p:sp>
      <p:sp>
        <p:nvSpPr>
          <p:cNvPr id="4" name="Footer Placeholder 3"/>
          <p:cNvSpPr>
            <a:spLocks noGrp="1"/>
          </p:cNvSpPr>
          <p:nvPr>
            <p:ph type="ftr" sz="quarter" idx="11"/>
          </p:nvPr>
        </p:nvSpPr>
        <p:spPr/>
        <p:txBody>
          <a:bodyPr/>
          <a:lstStyle/>
          <a:p>
            <a:r>
              <a:rPr lang="en-US" smtClean="0"/>
              <a:t>Transition-Oriented Programming         January 17, 2018                                                     QUILL Learning Network and Simcoe/Muskoka Literacy Network       </a:t>
            </a:r>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0BA143-8ACC-AE45-BBB8-5644B5951ED1}" type="datetime1">
              <a:rPr lang="en-CA" smtClean="0"/>
              <a:t>2018-01-22</a:t>
            </a:fld>
            <a:endParaRPr lang="en-US" dirty="0"/>
          </a:p>
        </p:txBody>
      </p:sp>
      <p:sp>
        <p:nvSpPr>
          <p:cNvPr id="3" name="Footer Placeholder 2"/>
          <p:cNvSpPr>
            <a:spLocks noGrp="1"/>
          </p:cNvSpPr>
          <p:nvPr>
            <p:ph type="ftr" sz="quarter" idx="11"/>
          </p:nvPr>
        </p:nvSpPr>
        <p:spPr/>
        <p:txBody>
          <a:bodyPr/>
          <a:lstStyle/>
          <a:p>
            <a:r>
              <a:rPr lang="en-US" smtClean="0"/>
              <a:t>Transition-Oriented Programming         January 17, 2018                                                     QUILL Learning Network and Simcoe/Muskoka Literacy Network       </a:t>
            </a:r>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05AADC-B4F5-EE4D-8353-31914BCE063E}" type="datetime1">
              <a:rPr lang="en-CA" smtClean="0"/>
              <a:t>2018-01-22</a:t>
            </a:fld>
            <a:endParaRPr lang="en-US" dirty="0"/>
          </a:p>
        </p:txBody>
      </p:sp>
      <p:sp>
        <p:nvSpPr>
          <p:cNvPr id="6" name="Footer Placeholder 5"/>
          <p:cNvSpPr>
            <a:spLocks noGrp="1"/>
          </p:cNvSpPr>
          <p:nvPr>
            <p:ph type="ftr" sz="quarter" idx="11"/>
          </p:nvPr>
        </p:nvSpPr>
        <p:spPr/>
        <p:txBody>
          <a:bodyPr/>
          <a:lstStyle/>
          <a:p>
            <a:r>
              <a:rPr lang="en-US" smtClean="0"/>
              <a:t>Transition-Oriented Programming         January 17, 2018                                                     QUILL Learning Network and Simcoe/Muskoka Literacy Network       </a:t>
            </a:r>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F516B-332C-7948-9F41-83743913430B}" type="datetime1">
              <a:rPr lang="en-CA" smtClean="0"/>
              <a:t>2018-01-22</a:t>
            </a:fld>
            <a:endParaRPr lang="en-US" dirty="0"/>
          </a:p>
        </p:txBody>
      </p:sp>
      <p:sp>
        <p:nvSpPr>
          <p:cNvPr id="6" name="Footer Placeholder 5"/>
          <p:cNvSpPr>
            <a:spLocks noGrp="1"/>
          </p:cNvSpPr>
          <p:nvPr>
            <p:ph type="ftr" sz="quarter" idx="11"/>
          </p:nvPr>
        </p:nvSpPr>
        <p:spPr/>
        <p:txBody>
          <a:bodyPr/>
          <a:lstStyle/>
          <a:p>
            <a:r>
              <a:rPr lang="en-US" smtClean="0"/>
              <a:t>Transition-Oriented Programming         January 17, 2018                                                     QUILL Learning Network and Simcoe/Muskoka Literacy Network       </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FAB73BC-B049-4115-A692-8D63A059BFB8}"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D644CD31-B788-CB47-9A0B-FDD94DA07D92}" type="datetime1">
              <a:rPr lang="en-CA" smtClean="0"/>
              <a:t>2018-01-22</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smtClean="0"/>
              <a:t>Transition-Oriented Programming         January 17, 2018                                                     QUILL Learning Network and Simcoe/Muskoka Literacy Network       </a:t>
            </a:r>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19416061"/>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Lst>
  <p:hf hd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hyperlink" Target="mailto:execdir.quill@gmail.com" TargetMode="External"/><Relationship Id="rId4" Type="http://schemas.openxmlformats.org/officeDocument/2006/relationships/hyperlink" Target="mailto:sahobbs@literacynetwork.ca" TargetMode="External"/><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hyperlink" Target="http://www.tcu.gov.on.ca/eng/eopg/publications/OALCF_Foundations_of_Transition-Oriented_Programming_March_2011.pdf" TargetMode="Externa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38401" y="2514601"/>
            <a:ext cx="9202614" cy="2033954"/>
          </a:xfrm>
        </p:spPr>
        <p:txBody>
          <a:bodyPr>
            <a:normAutofit/>
          </a:bodyPr>
          <a:lstStyle/>
          <a:p>
            <a:r>
              <a:rPr lang="en-US" sz="4400" b="1" dirty="0" smtClean="0"/>
              <a:t>Step by Step to Success in Transition-Oriented Programming</a:t>
            </a:r>
            <a:endParaRPr lang="en-US" sz="4400" b="1" dirty="0"/>
          </a:p>
        </p:txBody>
      </p:sp>
      <p:sp>
        <p:nvSpPr>
          <p:cNvPr id="3" name="Subtitle 2"/>
          <p:cNvSpPr>
            <a:spLocks noGrp="1"/>
          </p:cNvSpPr>
          <p:nvPr>
            <p:ph type="subTitle" idx="1"/>
          </p:nvPr>
        </p:nvSpPr>
        <p:spPr>
          <a:xfrm>
            <a:off x="2438401" y="990825"/>
            <a:ext cx="8915399" cy="1126283"/>
          </a:xfrm>
        </p:spPr>
        <p:txBody>
          <a:bodyPr>
            <a:normAutofit lnSpcReduction="10000"/>
          </a:bodyPr>
          <a:lstStyle/>
          <a:p>
            <a:endParaRPr lang="en-US" sz="3200" b="1" dirty="0" smtClean="0"/>
          </a:p>
          <a:p>
            <a:r>
              <a:rPr lang="en-US" sz="3200" b="1" dirty="0" smtClean="0"/>
              <a:t>OALCF Implementation</a:t>
            </a:r>
          </a:p>
          <a:p>
            <a:endParaRPr lang="en-US" sz="3200" b="1" dirty="0" smtClean="0"/>
          </a:p>
        </p:txBody>
      </p:sp>
      <p:sp>
        <p:nvSpPr>
          <p:cNvPr id="4" name="Rectangle 3"/>
          <p:cNvSpPr/>
          <p:nvPr/>
        </p:nvSpPr>
        <p:spPr>
          <a:xfrm>
            <a:off x="4485148" y="4834558"/>
            <a:ext cx="4003019" cy="461665"/>
          </a:xfrm>
          <a:prstGeom prst="rect">
            <a:avLst/>
          </a:prstGeom>
        </p:spPr>
        <p:txBody>
          <a:bodyPr wrap="none">
            <a:spAutoFit/>
          </a:bodyPr>
          <a:lstStyle/>
          <a:p>
            <a:r>
              <a:rPr lang="en-US" sz="2400" dirty="0" smtClean="0"/>
              <a:t>Webinar January 17, 2018</a:t>
            </a:r>
            <a:endParaRPr lang="en-US" sz="2400" dirty="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8488167" y="5448301"/>
            <a:ext cx="1252733" cy="1037531"/>
          </a:xfrm>
          <a:prstGeom prst="rect">
            <a:avLst/>
          </a:prstGeom>
          <a:noFill/>
          <a:ln>
            <a:noFill/>
          </a:ln>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3403600" y="5296223"/>
            <a:ext cx="1244917" cy="1189610"/>
          </a:xfrm>
          <a:prstGeom prst="rect">
            <a:avLst/>
          </a:prstGeom>
        </p:spPr>
      </p:pic>
    </p:spTree>
    <p:extLst>
      <p:ext uri="{BB962C8B-B14F-4D97-AF65-F5344CB8AC3E}">
        <p14:creationId xmlns:p14="http://schemas.microsoft.com/office/powerpoint/2010/main" val="1752341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Curriculum planning and daily activities are clearly informed by next step </a:t>
            </a:r>
            <a:r>
              <a:rPr lang="en-CA" dirty="0" smtClean="0"/>
              <a:t>requirements.</a:t>
            </a:r>
            <a:endParaRPr lang="en-US" dirty="0"/>
          </a:p>
        </p:txBody>
      </p:sp>
      <p:sp>
        <p:nvSpPr>
          <p:cNvPr id="3" name="Content Placeholder 2"/>
          <p:cNvSpPr>
            <a:spLocks noGrp="1"/>
          </p:cNvSpPr>
          <p:nvPr>
            <p:ph idx="1"/>
          </p:nvPr>
        </p:nvSpPr>
        <p:spPr>
          <a:xfrm>
            <a:off x="2882900" y="2020528"/>
            <a:ext cx="8621712" cy="4037371"/>
          </a:xfrm>
        </p:spPr>
        <p:txBody>
          <a:bodyPr/>
          <a:lstStyle/>
          <a:p>
            <a:pPr>
              <a:spcAft>
                <a:spcPts val="1000"/>
              </a:spcAft>
            </a:pPr>
            <a:r>
              <a:rPr lang="en-US" sz="2400" dirty="0"/>
              <a:t>Spend time to train </a:t>
            </a:r>
            <a:r>
              <a:rPr lang="en-US" sz="2400" dirty="0" smtClean="0"/>
              <a:t>staff; </a:t>
            </a:r>
            <a:r>
              <a:rPr lang="en-US" sz="2400" dirty="0"/>
              <a:t>provide ongoing PD</a:t>
            </a:r>
          </a:p>
          <a:p>
            <a:pPr>
              <a:spcAft>
                <a:spcPts val="1000"/>
              </a:spcAft>
            </a:pPr>
            <a:r>
              <a:rPr lang="en-US" sz="2400" dirty="0" smtClean="0"/>
              <a:t>Goal-directed learning plan</a:t>
            </a:r>
          </a:p>
          <a:p>
            <a:pPr>
              <a:spcAft>
                <a:spcPts val="1000"/>
              </a:spcAft>
            </a:pPr>
            <a:r>
              <a:rPr lang="en-US" sz="2400" dirty="0" smtClean="0"/>
              <a:t>Activities geared to next step on goal path </a:t>
            </a:r>
          </a:p>
          <a:p>
            <a:pPr>
              <a:spcAft>
                <a:spcPts val="1000"/>
              </a:spcAft>
            </a:pPr>
            <a:r>
              <a:rPr lang="en-US" sz="2400" dirty="0" smtClean="0"/>
              <a:t>Tracking systems to record progress</a:t>
            </a:r>
          </a:p>
          <a:p>
            <a:pPr>
              <a:spcAft>
                <a:spcPts val="1000"/>
              </a:spcAft>
            </a:pPr>
            <a:r>
              <a:rPr lang="en-US" sz="2400" dirty="0" smtClean="0"/>
              <a:t>Regular communication &amp; feedback (learners &amp; staff)</a:t>
            </a:r>
          </a:p>
          <a:p>
            <a:pPr>
              <a:spcAft>
                <a:spcPts val="1000"/>
              </a:spcAft>
            </a:pPr>
            <a:r>
              <a:rPr lang="en-US" sz="2400" dirty="0" smtClean="0"/>
              <a:t>Keep up-to-date in CaMS</a:t>
            </a:r>
          </a:p>
          <a:p>
            <a:pPr lvl="1"/>
            <a:endParaRPr lang="en-US" dirty="0"/>
          </a:p>
        </p:txBody>
      </p:sp>
      <p:sp>
        <p:nvSpPr>
          <p:cNvPr id="4" name="Footer Placeholder 3"/>
          <p:cNvSpPr>
            <a:spLocks noGrp="1"/>
          </p:cNvSpPr>
          <p:nvPr>
            <p:ph type="ftr" sz="quarter" idx="11"/>
          </p:nvPr>
        </p:nvSpPr>
        <p:spPr/>
        <p:txBody>
          <a:bodyPr/>
          <a:lstStyle/>
          <a:p>
            <a:pPr algn="ctr"/>
            <a:r>
              <a:rPr lang="en-US" smtClean="0">
                <a:solidFill>
                  <a:schemeClr val="tx1"/>
                </a:solidFill>
              </a:rPr>
              <a:t>Transition-Oriented Programming         January 17, 2018                                                     QUILL Learning Network and Simcoe/Muskoka Literacy Network  </a:t>
            </a:r>
            <a:r>
              <a:rPr lang="en-US" smtClean="0"/>
              <a:t>     </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10</a:t>
            </a:fld>
            <a:endParaRPr lang="en-US" dirty="0"/>
          </a:p>
        </p:txBody>
      </p:sp>
    </p:spTree>
    <p:extLst>
      <p:ext uri="{BB962C8B-B14F-4D97-AF65-F5344CB8AC3E}">
        <p14:creationId xmlns:p14="http://schemas.microsoft.com/office/powerpoint/2010/main" val="308867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App share</a:t>
            </a:r>
            <a:endParaRPr lang="en-US" dirty="0"/>
          </a:p>
        </p:txBody>
      </p:sp>
      <p:sp>
        <p:nvSpPr>
          <p:cNvPr id="3" name="Content Placeholder 2"/>
          <p:cNvSpPr>
            <a:spLocks noGrp="1"/>
          </p:cNvSpPr>
          <p:nvPr>
            <p:ph idx="1"/>
          </p:nvPr>
        </p:nvSpPr>
        <p:spPr/>
        <p:txBody>
          <a:bodyPr/>
          <a:lstStyle/>
          <a:p>
            <a:pPr lvl="0" defTabSz="914400">
              <a:spcBef>
                <a:spcPts val="0"/>
              </a:spcBef>
              <a:buClrTx/>
              <a:buFont typeface="+mj-lt"/>
              <a:buAutoNum type="alphaLcParenR"/>
              <a:defRPr/>
            </a:pPr>
            <a:r>
              <a:rPr lang="en-US" sz="3200" dirty="0"/>
              <a:t> </a:t>
            </a:r>
            <a:r>
              <a:rPr lang="en-US" sz="3200" dirty="0" smtClean="0"/>
              <a:t> CLA </a:t>
            </a:r>
            <a:r>
              <a:rPr lang="en-US" sz="3200" dirty="0"/>
              <a:t>Learner Progress Tracker </a:t>
            </a:r>
            <a:r>
              <a:rPr lang="en-US" sz="3200" dirty="0" smtClean="0"/>
              <a:t>Template</a:t>
            </a:r>
          </a:p>
          <a:p>
            <a:pPr lvl="0" defTabSz="914400">
              <a:spcBef>
                <a:spcPts val="0"/>
              </a:spcBef>
              <a:buClrTx/>
              <a:buFont typeface="+mj-lt"/>
              <a:buAutoNum type="alphaLcParenR"/>
              <a:defRPr/>
            </a:pPr>
            <a:endParaRPr lang="en-US" sz="3200" dirty="0"/>
          </a:p>
          <a:p>
            <a:pPr lvl="0" defTabSz="914400">
              <a:spcBef>
                <a:spcPts val="0"/>
              </a:spcBef>
              <a:buClrTx/>
              <a:buFont typeface="+mj-lt"/>
              <a:buAutoNum type="alphaLcParenR"/>
              <a:defRPr/>
            </a:pPr>
            <a:r>
              <a:rPr lang="en-US" sz="3200" dirty="0" smtClean="0"/>
              <a:t>  John Howard Society Transition Checklist for   SSC</a:t>
            </a:r>
          </a:p>
          <a:p>
            <a:pPr lvl="0" defTabSz="914400">
              <a:spcBef>
                <a:spcPts val="0"/>
              </a:spcBef>
              <a:buClrTx/>
              <a:buFont typeface="+mj-lt"/>
              <a:buAutoNum type="alphaLcParenR"/>
              <a:defRPr/>
            </a:pPr>
            <a:endParaRPr lang="en-US" sz="3200"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4" name="Footer Placeholder 3"/>
          <p:cNvSpPr>
            <a:spLocks noGrp="1"/>
          </p:cNvSpPr>
          <p:nvPr>
            <p:ph type="ftr" sz="quarter" idx="11"/>
          </p:nvPr>
        </p:nvSpPr>
        <p:spPr/>
        <p:txBody>
          <a:bodyPr/>
          <a:lstStyle/>
          <a:p>
            <a:pPr algn="ctr"/>
            <a:r>
              <a:rPr lang="en-US" smtClean="0">
                <a:solidFill>
                  <a:schemeClr val="tx1"/>
                </a:solidFill>
              </a:rPr>
              <a:t>Transition-Oriented Programming         January 17, 2018                                                     QUILL Learning Network and Simcoe/Muskoka Literacy Network  </a:t>
            </a:r>
            <a:r>
              <a:rPr lang="en-US" smtClean="0"/>
              <a:t>     </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11</a:t>
            </a:fld>
            <a:endParaRPr lang="en-US" dirty="0"/>
          </a:p>
        </p:txBody>
      </p:sp>
    </p:spTree>
    <p:extLst>
      <p:ext uri="{BB962C8B-B14F-4D97-AF65-F5344CB8AC3E}">
        <p14:creationId xmlns:p14="http://schemas.microsoft.com/office/powerpoint/2010/main" val="740700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8699" y="624110"/>
            <a:ext cx="9205913" cy="1509490"/>
          </a:xfrm>
        </p:spPr>
        <p:txBody>
          <a:bodyPr>
            <a:normAutofit fontScale="90000"/>
          </a:bodyPr>
          <a:lstStyle/>
          <a:p>
            <a:r>
              <a:rPr lang="en-CA" dirty="0" smtClean="0"/>
              <a:t>Follow-up </a:t>
            </a:r>
            <a:r>
              <a:rPr lang="en-CA" dirty="0"/>
              <a:t>results reveal that most learners make the connections between LBS/AU and their transition success.</a:t>
            </a:r>
            <a:endParaRPr lang="en-US" dirty="0"/>
          </a:p>
        </p:txBody>
      </p:sp>
      <p:sp>
        <p:nvSpPr>
          <p:cNvPr id="3" name="Content Placeholder 2"/>
          <p:cNvSpPr>
            <a:spLocks noGrp="1"/>
          </p:cNvSpPr>
          <p:nvPr>
            <p:ph idx="1"/>
          </p:nvPr>
        </p:nvSpPr>
        <p:spPr>
          <a:xfrm>
            <a:off x="2540000" y="2463800"/>
            <a:ext cx="8964614" cy="3797300"/>
          </a:xfrm>
        </p:spPr>
        <p:txBody>
          <a:bodyPr>
            <a:noAutofit/>
          </a:bodyPr>
          <a:lstStyle/>
          <a:p>
            <a:r>
              <a:rPr lang="en-US" sz="2400" dirty="0" smtClean="0"/>
              <a:t>Conversation while in service</a:t>
            </a:r>
          </a:p>
          <a:p>
            <a:r>
              <a:rPr lang="en-US" sz="2400" dirty="0" smtClean="0"/>
              <a:t>Learner writing, testimonials, </a:t>
            </a:r>
            <a:r>
              <a:rPr lang="en-US" sz="2400" dirty="0"/>
              <a:t>ongoing contact </a:t>
            </a:r>
            <a:endParaRPr lang="en-US" sz="2400" dirty="0" smtClean="0"/>
          </a:p>
          <a:p>
            <a:r>
              <a:rPr lang="en-US" sz="2400" dirty="0" smtClean="0"/>
              <a:t>Exit survey – add your own questions</a:t>
            </a:r>
          </a:p>
          <a:p>
            <a:r>
              <a:rPr lang="en-US" sz="2400" dirty="0" smtClean="0"/>
              <a:t>Release form; info from next step agency staff</a:t>
            </a:r>
          </a:p>
          <a:p>
            <a:r>
              <a:rPr lang="en-US" sz="2400" dirty="0"/>
              <a:t>L</a:t>
            </a:r>
            <a:r>
              <a:rPr lang="en-US" sz="2400" dirty="0" smtClean="0"/>
              <a:t>earner contact information</a:t>
            </a:r>
          </a:p>
          <a:p>
            <a:r>
              <a:rPr lang="en-US" sz="2400" dirty="0"/>
              <a:t>W</a:t>
            </a:r>
            <a:r>
              <a:rPr lang="en-US" sz="2400" dirty="0" smtClean="0"/>
              <a:t>ord-of-mouth referrals</a:t>
            </a:r>
          </a:p>
          <a:p>
            <a:r>
              <a:rPr lang="en-US" sz="2400" dirty="0" smtClean="0"/>
              <a:t>Formal follow-up – add your own questions</a:t>
            </a:r>
            <a:endParaRPr lang="en-US" sz="2400" dirty="0"/>
          </a:p>
        </p:txBody>
      </p:sp>
      <p:sp>
        <p:nvSpPr>
          <p:cNvPr id="4" name="Footer Placeholder 3"/>
          <p:cNvSpPr>
            <a:spLocks noGrp="1"/>
          </p:cNvSpPr>
          <p:nvPr>
            <p:ph type="ftr" sz="quarter" idx="11"/>
          </p:nvPr>
        </p:nvSpPr>
        <p:spPr/>
        <p:txBody>
          <a:bodyPr/>
          <a:lstStyle/>
          <a:p>
            <a:pPr algn="ctr"/>
            <a:r>
              <a:rPr lang="en-US" smtClean="0">
                <a:solidFill>
                  <a:schemeClr val="tx1"/>
                </a:solidFill>
              </a:rPr>
              <a:t>Transition-Oriented Programming         January 17, 2018                                                     QUILL Learning Network and Simcoe/Muskoka Literacy Network  </a:t>
            </a:r>
            <a:r>
              <a:rPr lang="en-US" smtClean="0"/>
              <a:t>     </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12</a:t>
            </a:fld>
            <a:endParaRPr lang="en-US" dirty="0"/>
          </a:p>
        </p:txBody>
      </p:sp>
    </p:spTree>
    <p:extLst>
      <p:ext uri="{BB962C8B-B14F-4D97-AF65-F5344CB8AC3E}">
        <p14:creationId xmlns:p14="http://schemas.microsoft.com/office/powerpoint/2010/main" val="2921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L</a:t>
            </a:r>
            <a:r>
              <a:rPr lang="en-CA" dirty="0" smtClean="0"/>
              <a:t>earners </a:t>
            </a:r>
            <a:r>
              <a:rPr lang="en-CA" dirty="0"/>
              <a:t>make the connections between LBS/AU and their transition </a:t>
            </a:r>
            <a:r>
              <a:rPr lang="en-CA" dirty="0" smtClean="0"/>
              <a:t>success (cont’d)</a:t>
            </a:r>
            <a:endParaRPr lang="en-US" dirty="0"/>
          </a:p>
        </p:txBody>
      </p:sp>
      <p:pic>
        <p:nvPicPr>
          <p:cNvPr id="4" name="Content Placeholder 3"/>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3437890" y="1790161"/>
            <a:ext cx="6362700" cy="2047779"/>
          </a:xfrm>
          <a:prstGeom prst="rect">
            <a:avLst/>
          </a:prstGeom>
          <a:ln>
            <a:solidFill>
              <a:schemeClr val="tx1"/>
            </a:solidFill>
          </a:ln>
        </p:spPr>
      </p:pic>
      <p:pic>
        <p:nvPicPr>
          <p:cNvPr id="5" name="Picture 4"/>
          <p:cNvPicPr/>
          <p:nvPr/>
        </p:nvPicPr>
        <p:blipFill>
          <a:blip r:embed="rId4" cstate="print">
            <a:extLst>
              <a:ext uri="{28A0092B-C50C-407E-A947-70E740481C1C}">
                <a14:useLocalDpi xmlns:a14="http://schemas.microsoft.com/office/drawing/2010/main" val="0"/>
              </a:ext>
            </a:extLst>
          </a:blip>
          <a:stretch>
            <a:fillRect/>
          </a:stretch>
        </p:blipFill>
        <p:spPr>
          <a:xfrm>
            <a:off x="3437890" y="4019740"/>
            <a:ext cx="6362700" cy="1968501"/>
          </a:xfrm>
          <a:prstGeom prst="rect">
            <a:avLst/>
          </a:prstGeom>
          <a:ln>
            <a:solidFill>
              <a:schemeClr val="tx1"/>
            </a:solidFill>
          </a:ln>
        </p:spPr>
      </p:pic>
      <p:sp>
        <p:nvSpPr>
          <p:cNvPr id="6" name="Footer Placeholder 5"/>
          <p:cNvSpPr>
            <a:spLocks noGrp="1"/>
          </p:cNvSpPr>
          <p:nvPr>
            <p:ph type="ftr" sz="quarter" idx="11"/>
          </p:nvPr>
        </p:nvSpPr>
        <p:spPr/>
        <p:txBody>
          <a:bodyPr/>
          <a:lstStyle/>
          <a:p>
            <a:pPr algn="ctr"/>
            <a:r>
              <a:rPr lang="en-US" smtClean="0">
                <a:solidFill>
                  <a:schemeClr val="tx1"/>
                </a:solidFill>
              </a:rPr>
              <a:t>Transition-Oriented Programming         January 17, 2018                                                     QUILL Learning Network and Simcoe/Muskoka Literacy Network  </a:t>
            </a:r>
            <a:r>
              <a:rPr lang="en-US" smtClean="0"/>
              <a:t>     </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13</a:t>
            </a:fld>
            <a:endParaRPr lang="en-US" dirty="0"/>
          </a:p>
        </p:txBody>
      </p:sp>
    </p:spTree>
    <p:extLst>
      <p:ext uri="{BB962C8B-B14F-4D97-AF65-F5344CB8AC3E}">
        <p14:creationId xmlns:p14="http://schemas.microsoft.com/office/powerpoint/2010/main" val="747278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tips and comments</a:t>
            </a:r>
            <a:endParaRPr lang="en-US" dirty="0"/>
          </a:p>
        </p:txBody>
      </p:sp>
      <p:sp>
        <p:nvSpPr>
          <p:cNvPr id="3" name="Content Placeholder 2"/>
          <p:cNvSpPr>
            <a:spLocks noGrp="1"/>
          </p:cNvSpPr>
          <p:nvPr>
            <p:ph idx="1"/>
          </p:nvPr>
        </p:nvSpPr>
        <p:spPr>
          <a:xfrm>
            <a:off x="2589212" y="1625600"/>
            <a:ext cx="8915400" cy="4285622"/>
          </a:xfrm>
        </p:spPr>
        <p:txBody>
          <a:bodyPr/>
          <a:lstStyle/>
          <a:p>
            <a:r>
              <a:rPr lang="en-US" sz="2400" dirty="0" smtClean="0"/>
              <a:t>Crucial to have good connections with next step agencies</a:t>
            </a:r>
          </a:p>
          <a:p>
            <a:pPr marL="0" indent="0">
              <a:buNone/>
            </a:pPr>
            <a:endParaRPr lang="en-US" sz="1200" dirty="0" smtClean="0"/>
          </a:p>
          <a:p>
            <a:r>
              <a:rPr lang="en-US" sz="2400" dirty="0" smtClean="0"/>
              <a:t>Working </a:t>
            </a:r>
            <a:r>
              <a:rPr lang="en-US" sz="2400" dirty="0"/>
              <a:t>w</a:t>
            </a:r>
            <a:r>
              <a:rPr lang="en-US" sz="2400" dirty="0" smtClean="0"/>
              <a:t>ith credit programs, build up good understanding – know exactly when to transition learners to credits</a:t>
            </a:r>
          </a:p>
          <a:p>
            <a:pPr marL="0" indent="0">
              <a:buNone/>
            </a:pPr>
            <a:endParaRPr lang="en-US" sz="1200" dirty="0" smtClean="0"/>
          </a:p>
          <a:p>
            <a:r>
              <a:rPr lang="en-US" sz="2400" dirty="0"/>
              <a:t>Exit assessment from one agency is the intake assessment for the next step agency </a:t>
            </a:r>
            <a:endParaRPr lang="en-US" sz="2400" dirty="0" smtClean="0"/>
          </a:p>
          <a:p>
            <a:pPr marL="0" indent="0">
              <a:buNone/>
            </a:pPr>
            <a:endParaRPr lang="en-US" sz="1200" dirty="0"/>
          </a:p>
          <a:p>
            <a:r>
              <a:rPr lang="en-US" sz="2400" dirty="0" smtClean="0"/>
              <a:t>Performance management – important to review monthly with whole staff</a:t>
            </a:r>
            <a:endParaRPr lang="en-US" dirty="0"/>
          </a:p>
        </p:txBody>
      </p:sp>
      <p:sp>
        <p:nvSpPr>
          <p:cNvPr id="4" name="Footer Placeholder 3"/>
          <p:cNvSpPr>
            <a:spLocks noGrp="1"/>
          </p:cNvSpPr>
          <p:nvPr>
            <p:ph type="ftr" sz="quarter" idx="11"/>
          </p:nvPr>
        </p:nvSpPr>
        <p:spPr/>
        <p:txBody>
          <a:bodyPr/>
          <a:lstStyle/>
          <a:p>
            <a:pPr algn="ctr"/>
            <a:r>
              <a:rPr lang="en-US" smtClean="0">
                <a:solidFill>
                  <a:schemeClr val="tx1"/>
                </a:solidFill>
              </a:rPr>
              <a:t>Transition-Oriented Programming         January 17, 2018                                                     QUILL Learning Network and Simcoe/Muskoka Literacy Network  </a:t>
            </a:r>
            <a:r>
              <a:rPr lang="en-US" smtClean="0"/>
              <a:t>     </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14</a:t>
            </a:fld>
            <a:endParaRPr lang="en-US" dirty="0"/>
          </a:p>
        </p:txBody>
      </p:sp>
    </p:spTree>
    <p:extLst>
      <p:ext uri="{BB962C8B-B14F-4D97-AF65-F5344CB8AC3E}">
        <p14:creationId xmlns:p14="http://schemas.microsoft.com/office/powerpoint/2010/main" val="12600102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8986" y="603171"/>
            <a:ext cx="8911687" cy="1280890"/>
          </a:xfrm>
        </p:spPr>
        <p:txBody>
          <a:bodyPr/>
          <a:lstStyle/>
          <a:p>
            <a:r>
              <a:rPr lang="en-US" dirty="0" smtClean="0"/>
              <a:t>Next steps</a:t>
            </a:r>
            <a:endParaRPr lang="en-US" dirty="0"/>
          </a:p>
        </p:txBody>
      </p:sp>
      <p:sp>
        <p:nvSpPr>
          <p:cNvPr id="3" name="Content Placeholder 2"/>
          <p:cNvSpPr>
            <a:spLocks noGrp="1"/>
          </p:cNvSpPr>
          <p:nvPr>
            <p:ph idx="1"/>
          </p:nvPr>
        </p:nvSpPr>
        <p:spPr>
          <a:xfrm>
            <a:off x="2026920" y="1447800"/>
            <a:ext cx="9677400" cy="4688008"/>
          </a:xfrm>
        </p:spPr>
        <p:txBody>
          <a:bodyPr>
            <a:normAutofit fontScale="85000" lnSpcReduction="20000"/>
          </a:bodyPr>
          <a:lstStyle/>
          <a:p>
            <a:pPr marL="0" indent="0" defTabSz="914400">
              <a:spcBef>
                <a:spcPts val="0"/>
              </a:spcBef>
              <a:buClrTx/>
              <a:buNone/>
            </a:pPr>
            <a:r>
              <a:rPr lang="en-US" sz="2600" dirty="0"/>
              <a:t>Recording of webinar</a:t>
            </a:r>
          </a:p>
          <a:p>
            <a:pPr marL="0" marR="0" lvl="0" indent="0" defTabSz="914400" eaLnBrk="1" fontAlgn="auto" latinLnBrk="0" hangingPunct="1">
              <a:lnSpc>
                <a:spcPct val="100000"/>
              </a:lnSpc>
              <a:spcBef>
                <a:spcPts val="0"/>
              </a:spcBef>
              <a:spcAft>
                <a:spcPts val="0"/>
              </a:spcAft>
              <a:buClrTx/>
              <a:buSzTx/>
              <a:buFontTx/>
              <a:buNone/>
              <a:tabLst/>
              <a:defRPr/>
            </a:pPr>
            <a:endParaRPr lang="en-US" sz="2600"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sz="2600" dirty="0" smtClean="0"/>
              <a:t>Update the CLO Sample OALCF Implementation Tracking Form</a:t>
            </a:r>
          </a:p>
          <a:p>
            <a:pPr marL="0" marR="0" lvl="0" indent="0" defTabSz="914400" eaLnBrk="1" fontAlgn="auto" latinLnBrk="0" hangingPunct="1">
              <a:lnSpc>
                <a:spcPct val="100000"/>
              </a:lnSpc>
              <a:spcBef>
                <a:spcPts val="0"/>
              </a:spcBef>
              <a:spcAft>
                <a:spcPts val="0"/>
              </a:spcAft>
              <a:buClrTx/>
              <a:buSzTx/>
              <a:buFontTx/>
              <a:buNone/>
              <a:tabLst/>
              <a:defRPr/>
            </a:pPr>
            <a:endParaRPr lang="en-US" sz="2800" dirty="0"/>
          </a:p>
          <a:p>
            <a:pPr marL="0" marR="0" lvl="0" indent="0" defTabSz="914400" eaLnBrk="1" fontAlgn="auto" latinLnBrk="0" hangingPunct="1">
              <a:lnSpc>
                <a:spcPct val="100000"/>
              </a:lnSpc>
              <a:spcBef>
                <a:spcPts val="0"/>
              </a:spcBef>
              <a:spcAft>
                <a:spcPts val="0"/>
              </a:spcAft>
              <a:buClrTx/>
              <a:buSzTx/>
              <a:buFontTx/>
              <a:buNone/>
              <a:tabLst/>
              <a:defRPr/>
            </a:pPr>
            <a:endParaRPr lang="en-US" sz="2800"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n-US" sz="2800" dirty="0"/>
          </a:p>
          <a:p>
            <a:pPr marL="0" marR="0" lvl="0" indent="0" defTabSz="914400" eaLnBrk="1" fontAlgn="auto" latinLnBrk="0" hangingPunct="1">
              <a:lnSpc>
                <a:spcPct val="100000"/>
              </a:lnSpc>
              <a:spcBef>
                <a:spcPts val="0"/>
              </a:spcBef>
              <a:spcAft>
                <a:spcPts val="0"/>
              </a:spcAft>
              <a:buClrTx/>
              <a:buSzTx/>
              <a:buFontTx/>
              <a:buNone/>
              <a:tabLst/>
              <a:defRPr/>
            </a:pPr>
            <a:endParaRPr lang="en-US" sz="2800"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n-US" sz="2800" dirty="0"/>
          </a:p>
          <a:p>
            <a:pPr marL="0" marR="0" lvl="0" indent="0" defTabSz="914400" eaLnBrk="1" fontAlgn="auto" latinLnBrk="0" hangingPunct="1">
              <a:lnSpc>
                <a:spcPct val="100000"/>
              </a:lnSpc>
              <a:spcBef>
                <a:spcPts val="0"/>
              </a:spcBef>
              <a:spcAft>
                <a:spcPts val="0"/>
              </a:spcAft>
              <a:buClrTx/>
              <a:buSzTx/>
              <a:buFontTx/>
              <a:buNone/>
              <a:tabLst/>
              <a:defRPr/>
            </a:pPr>
            <a:endParaRPr lang="en-US" sz="2800"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n-US" sz="2800"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n-US" sz="2800" dirty="0"/>
          </a:p>
          <a:p>
            <a:pPr marL="0" marR="0" lvl="0" indent="0" defTabSz="914400" eaLnBrk="1" fontAlgn="auto" latinLnBrk="0" hangingPunct="1">
              <a:lnSpc>
                <a:spcPct val="100000"/>
              </a:lnSpc>
              <a:spcBef>
                <a:spcPts val="0"/>
              </a:spcBef>
              <a:spcAft>
                <a:spcPts val="0"/>
              </a:spcAft>
              <a:buClrTx/>
              <a:buSzTx/>
              <a:buFontTx/>
              <a:buNone/>
              <a:tabLst/>
              <a:defRPr/>
            </a:pPr>
            <a:endParaRPr lang="en-US" sz="2800"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n-US" sz="2600"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sz="2600" dirty="0" smtClean="0"/>
              <a:t>Gather resources to post on the Learning Networks of Ontario website</a:t>
            </a:r>
          </a:p>
          <a:p>
            <a:pPr marL="0" marR="0" lvl="0" indent="0" defTabSz="914400" eaLnBrk="1" fontAlgn="auto" latinLnBrk="0" hangingPunct="1">
              <a:lnSpc>
                <a:spcPct val="100000"/>
              </a:lnSpc>
              <a:spcBef>
                <a:spcPts val="0"/>
              </a:spcBef>
              <a:spcAft>
                <a:spcPts val="0"/>
              </a:spcAft>
              <a:buClrTx/>
              <a:buSzTx/>
              <a:buFontTx/>
              <a:buNone/>
              <a:tabLst/>
              <a:defRPr/>
            </a:pPr>
            <a:endParaRPr lang="en-US" sz="2600"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sz="2600" dirty="0" smtClean="0"/>
              <a:t>3 month follow-up</a:t>
            </a:r>
          </a:p>
          <a:p>
            <a:pPr marL="0" marR="0" lvl="0" indent="0" defTabSz="914400" eaLnBrk="1" fontAlgn="auto" latinLnBrk="0" hangingPunct="1">
              <a:lnSpc>
                <a:spcPct val="100000"/>
              </a:lnSpc>
              <a:spcBef>
                <a:spcPts val="0"/>
              </a:spcBef>
              <a:spcAft>
                <a:spcPts val="0"/>
              </a:spcAft>
              <a:buClrTx/>
              <a:buSzTx/>
              <a:buFontTx/>
              <a:buNone/>
              <a:tabLst/>
              <a:defRPr/>
            </a:pPr>
            <a:endParaRPr lang="en-US" sz="2800" dirty="0"/>
          </a:p>
        </p:txBody>
      </p:sp>
      <p:sp>
        <p:nvSpPr>
          <p:cNvPr id="4" name="Footer Placeholder 3"/>
          <p:cNvSpPr>
            <a:spLocks noGrp="1"/>
          </p:cNvSpPr>
          <p:nvPr>
            <p:ph type="ftr" sz="quarter" idx="11"/>
          </p:nvPr>
        </p:nvSpPr>
        <p:spPr/>
        <p:txBody>
          <a:bodyPr/>
          <a:lstStyle/>
          <a:p>
            <a:pPr algn="ctr"/>
            <a:r>
              <a:rPr lang="en-US" smtClean="0">
                <a:solidFill>
                  <a:schemeClr val="tx1"/>
                </a:solidFill>
              </a:rPr>
              <a:t>Transition-Oriented Programming         January 17, 2018                                                     QUILL Learning Network and Simcoe/Muskoka Literacy Network  </a:t>
            </a:r>
            <a:r>
              <a:rPr lang="en-US" smtClean="0"/>
              <a:t>     </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15</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0565" y="2346958"/>
            <a:ext cx="7210109" cy="2514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72402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7601" y="624110"/>
            <a:ext cx="9117012" cy="1115790"/>
          </a:xfrm>
        </p:spPr>
        <p:txBody>
          <a:bodyPr>
            <a:normAutofit/>
          </a:bodyPr>
          <a:lstStyle/>
          <a:p>
            <a:r>
              <a:rPr lang="en-US" sz="3200" dirty="0" smtClean="0"/>
              <a:t>Thank you to our interviewees who shared their time and resources with us:</a:t>
            </a:r>
            <a:endParaRPr lang="en-US" sz="3200" dirty="0"/>
          </a:p>
        </p:txBody>
      </p:sp>
      <p:sp>
        <p:nvSpPr>
          <p:cNvPr id="3" name="Content Placeholder 2"/>
          <p:cNvSpPr>
            <a:spLocks noGrp="1"/>
          </p:cNvSpPr>
          <p:nvPr>
            <p:ph idx="1"/>
          </p:nvPr>
        </p:nvSpPr>
        <p:spPr>
          <a:xfrm>
            <a:off x="2589212" y="2006600"/>
            <a:ext cx="8915400" cy="4089400"/>
          </a:xfrm>
        </p:spPr>
        <p:txBody>
          <a:bodyPr>
            <a:normAutofit/>
          </a:bodyPr>
          <a:lstStyle/>
          <a:p>
            <a:r>
              <a:rPr lang="en-CA" sz="2000" dirty="0"/>
              <a:t>Rick </a:t>
            </a:r>
            <a:r>
              <a:rPr lang="en-CA" sz="2000" dirty="0" err="1"/>
              <a:t>Townend</a:t>
            </a:r>
            <a:r>
              <a:rPr lang="en-CA" sz="2000" dirty="0"/>
              <a:t>, Pinar </a:t>
            </a:r>
            <a:r>
              <a:rPr lang="en-CA" sz="2000" dirty="0" err="1"/>
              <a:t>Shakir</a:t>
            </a:r>
            <a:r>
              <a:rPr lang="en-CA" sz="2000" dirty="0"/>
              <a:t> and Kate </a:t>
            </a:r>
            <a:r>
              <a:rPr lang="en-CA" sz="2000" dirty="0" err="1"/>
              <a:t>Wypior</a:t>
            </a:r>
            <a:r>
              <a:rPr lang="en-CA" sz="2000" dirty="0"/>
              <a:t>, </a:t>
            </a:r>
            <a:r>
              <a:rPr lang="en-CA" sz="2000" dirty="0" err="1"/>
              <a:t>Fanshawe</a:t>
            </a:r>
            <a:r>
              <a:rPr lang="en-CA" sz="2000" dirty="0"/>
              <a:t> College </a:t>
            </a:r>
            <a:endParaRPr lang="en-US" sz="2000" dirty="0"/>
          </a:p>
          <a:p>
            <a:r>
              <a:rPr lang="en-CA" sz="2000" dirty="0"/>
              <a:t>Daniel Russell-Matthews, Thunder Bay Literacy Group</a:t>
            </a:r>
            <a:endParaRPr lang="en-US" sz="2000" dirty="0"/>
          </a:p>
          <a:p>
            <a:r>
              <a:rPr lang="en-CA" sz="2000" dirty="0"/>
              <a:t>Wendy Olsen, Dryden Literacy Association - </a:t>
            </a:r>
            <a:endParaRPr lang="en-US" sz="2000" dirty="0"/>
          </a:p>
          <a:p>
            <a:r>
              <a:rPr lang="en-CA" sz="2000" dirty="0"/>
              <a:t>Debbie Hamilton, Outreach Literacy - John Howard Society of Kawartha Lakes &amp; Haliburton (Minden</a:t>
            </a:r>
            <a:r>
              <a:rPr lang="en-CA" sz="2000" dirty="0" smtClean="0"/>
              <a:t>)</a:t>
            </a:r>
          </a:p>
          <a:p>
            <a:r>
              <a:rPr lang="en-CA" sz="2000" dirty="0"/>
              <a:t>Martha </a:t>
            </a:r>
            <a:r>
              <a:rPr lang="en-CA" sz="2000" dirty="0" err="1"/>
              <a:t>Rudden</a:t>
            </a:r>
            <a:r>
              <a:rPr lang="en-CA" sz="2000" dirty="0"/>
              <a:t>, Kingston Literacy and Skills</a:t>
            </a:r>
            <a:endParaRPr lang="en-US" sz="2000" dirty="0"/>
          </a:p>
          <a:p>
            <a:r>
              <a:rPr lang="en-CA" sz="2000" dirty="0"/>
              <a:t>Roger Hannon, Grey Bruce Georgian Adult Learning Centre</a:t>
            </a:r>
            <a:endParaRPr lang="en-US" sz="2000" dirty="0"/>
          </a:p>
          <a:p>
            <a:r>
              <a:rPr lang="en-CA" sz="2000" dirty="0"/>
              <a:t>Carol </a:t>
            </a:r>
            <a:r>
              <a:rPr lang="en-CA" sz="2000" dirty="0" err="1"/>
              <a:t>Sproat</a:t>
            </a:r>
            <a:r>
              <a:rPr lang="en-CA" sz="2000" dirty="0"/>
              <a:t> and Yvonne Thompson, Adult Learning Programs of Perth </a:t>
            </a:r>
            <a:endParaRPr lang="en-US" sz="2000" dirty="0"/>
          </a:p>
          <a:p>
            <a:r>
              <a:rPr lang="en-CA" sz="2000" dirty="0"/>
              <a:t>Charlotte Parliament, Simcoe County District School </a:t>
            </a:r>
            <a:r>
              <a:rPr lang="en-CA" sz="2000" dirty="0" smtClean="0"/>
              <a:t>Board</a:t>
            </a:r>
            <a:endParaRPr lang="en-US" sz="2000" dirty="0"/>
          </a:p>
        </p:txBody>
      </p:sp>
      <p:sp>
        <p:nvSpPr>
          <p:cNvPr id="4" name="Footer Placeholder 3"/>
          <p:cNvSpPr>
            <a:spLocks noGrp="1"/>
          </p:cNvSpPr>
          <p:nvPr>
            <p:ph type="ftr" sz="quarter" idx="11"/>
          </p:nvPr>
        </p:nvSpPr>
        <p:spPr/>
        <p:txBody>
          <a:bodyPr/>
          <a:lstStyle/>
          <a:p>
            <a:pPr algn="ctr"/>
            <a:r>
              <a:rPr lang="en-US" smtClean="0">
                <a:solidFill>
                  <a:schemeClr val="tx1"/>
                </a:solidFill>
              </a:rPr>
              <a:t>Transition-Oriented Programming         January 17, 2018                                                     QUILL Learning Network and Simcoe/Muskoka Literacy Network  </a:t>
            </a:r>
            <a:r>
              <a:rPr lang="en-US" smtClean="0"/>
              <a:t>     </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16</a:t>
            </a:fld>
            <a:endParaRPr lang="en-US" dirty="0"/>
          </a:p>
        </p:txBody>
      </p:sp>
    </p:spTree>
    <p:extLst>
      <p:ext uri="{BB962C8B-B14F-4D97-AF65-F5344CB8AC3E}">
        <p14:creationId xmlns:p14="http://schemas.microsoft.com/office/powerpoint/2010/main" val="9068421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7601" y="624110"/>
            <a:ext cx="9117012" cy="1115790"/>
          </a:xfrm>
        </p:spPr>
        <p:txBody>
          <a:bodyPr>
            <a:normAutofit/>
          </a:bodyPr>
          <a:lstStyle/>
          <a:p>
            <a:r>
              <a:rPr lang="en-US" sz="3200" dirty="0" smtClean="0"/>
              <a:t>Thank you to our interviewees who shared their time and resources with us:</a:t>
            </a:r>
            <a:endParaRPr lang="en-US" sz="3200" dirty="0"/>
          </a:p>
        </p:txBody>
      </p:sp>
      <p:sp>
        <p:nvSpPr>
          <p:cNvPr id="3" name="Content Placeholder 2"/>
          <p:cNvSpPr>
            <a:spLocks noGrp="1"/>
          </p:cNvSpPr>
          <p:nvPr>
            <p:ph idx="1"/>
          </p:nvPr>
        </p:nvSpPr>
        <p:spPr>
          <a:xfrm>
            <a:off x="2489200" y="2006600"/>
            <a:ext cx="9015412" cy="4178300"/>
          </a:xfrm>
        </p:spPr>
        <p:txBody>
          <a:bodyPr>
            <a:noAutofit/>
          </a:bodyPr>
          <a:lstStyle/>
          <a:p>
            <a:r>
              <a:rPr lang="en-CA" sz="2000" dirty="0"/>
              <a:t>Lesley Hamilton, Trent Valley Literacy Association – </a:t>
            </a:r>
            <a:r>
              <a:rPr lang="en-CA" sz="2000" dirty="0" smtClean="0"/>
              <a:t>Peterborough</a:t>
            </a:r>
          </a:p>
          <a:p>
            <a:r>
              <a:rPr lang="en-CA" sz="2000" dirty="0" smtClean="0"/>
              <a:t>Pat </a:t>
            </a:r>
            <a:r>
              <a:rPr lang="en-CA" sz="2000" dirty="0"/>
              <a:t>Whittington, Georgian College – Simcoe </a:t>
            </a:r>
            <a:r>
              <a:rPr lang="en-CA" sz="2000" dirty="0" smtClean="0"/>
              <a:t>Co., </a:t>
            </a:r>
            <a:r>
              <a:rPr lang="en-CA" sz="2000" dirty="0"/>
              <a:t>Orangeville, Owen Sound </a:t>
            </a:r>
            <a:endParaRPr lang="en-US" sz="2000" dirty="0"/>
          </a:p>
          <a:p>
            <a:r>
              <a:rPr lang="en-CA" sz="2000" dirty="0" err="1"/>
              <a:t>Vandra</a:t>
            </a:r>
            <a:r>
              <a:rPr lang="en-CA" sz="2000" dirty="0"/>
              <a:t> McQuarrie, Literacy Nipissing – North Bay</a:t>
            </a:r>
            <a:endParaRPr lang="en-US" sz="2000" dirty="0"/>
          </a:p>
          <a:p>
            <a:r>
              <a:rPr lang="en-CA" sz="2000" dirty="0"/>
              <a:t>Joyce Bigelow,  Connections Adult Learning Centre – </a:t>
            </a:r>
            <a:r>
              <a:rPr lang="en-CA" sz="2000" dirty="0" err="1"/>
              <a:t>Sharbot</a:t>
            </a:r>
            <a:r>
              <a:rPr lang="en-CA" sz="2000" dirty="0"/>
              <a:t> Lake</a:t>
            </a:r>
            <a:endParaRPr lang="en-US" sz="2000" dirty="0"/>
          </a:p>
          <a:p>
            <a:r>
              <a:rPr lang="en-CA" sz="2000" dirty="0"/>
              <a:t>Kim Sawyer, </a:t>
            </a:r>
            <a:r>
              <a:rPr lang="en-CA" sz="2000" dirty="0" err="1"/>
              <a:t>Canadore</a:t>
            </a:r>
            <a:r>
              <a:rPr lang="en-CA" sz="2000" dirty="0"/>
              <a:t> College – North Bay</a:t>
            </a:r>
            <a:endParaRPr lang="en-US" sz="2000" dirty="0"/>
          </a:p>
          <a:p>
            <a:r>
              <a:rPr lang="en-CA" sz="2000" dirty="0"/>
              <a:t>Judy </a:t>
            </a:r>
            <a:r>
              <a:rPr lang="en-CA" sz="2000" dirty="0" err="1"/>
              <a:t>DesRoches</a:t>
            </a:r>
            <a:r>
              <a:rPr lang="en-CA" sz="2000" dirty="0"/>
              <a:t> and </a:t>
            </a:r>
            <a:r>
              <a:rPr lang="en-CA" sz="2000" dirty="0" err="1"/>
              <a:t>Karena</a:t>
            </a:r>
            <a:r>
              <a:rPr lang="en-CA" sz="2000" dirty="0"/>
              <a:t> </a:t>
            </a:r>
            <a:r>
              <a:rPr lang="en-CA" sz="2000" dirty="0" err="1"/>
              <a:t>Persault</a:t>
            </a:r>
            <a:r>
              <a:rPr lang="en-CA" sz="2000" dirty="0"/>
              <a:t>, Barrie Literacy Council</a:t>
            </a:r>
            <a:endParaRPr lang="en-US" sz="2000" dirty="0"/>
          </a:p>
          <a:p>
            <a:r>
              <a:rPr lang="en-CA" sz="2000" dirty="0"/>
              <a:t>Stacey McQuoid, Community Learning Alternative – Trenton</a:t>
            </a:r>
            <a:endParaRPr lang="en-US" sz="2000" dirty="0"/>
          </a:p>
          <a:p>
            <a:r>
              <a:rPr lang="en-CA" sz="2000" dirty="0"/>
              <a:t>Trish Daubs, Lambton Kent District School Board</a:t>
            </a:r>
            <a:endParaRPr lang="en-US" sz="2000" dirty="0"/>
          </a:p>
          <a:p>
            <a:r>
              <a:rPr lang="en-CA" sz="2000" dirty="0"/>
              <a:t>Chris Mitchell-Kidd and Sara Brown, FIP-Northern College – Cochrane</a:t>
            </a:r>
            <a:endParaRPr lang="en-US" sz="2000" dirty="0"/>
          </a:p>
        </p:txBody>
      </p:sp>
      <p:sp>
        <p:nvSpPr>
          <p:cNvPr id="4" name="Footer Placeholder 3"/>
          <p:cNvSpPr>
            <a:spLocks noGrp="1"/>
          </p:cNvSpPr>
          <p:nvPr>
            <p:ph type="ftr" sz="quarter" idx="11"/>
          </p:nvPr>
        </p:nvSpPr>
        <p:spPr/>
        <p:txBody>
          <a:bodyPr/>
          <a:lstStyle/>
          <a:p>
            <a:pPr algn="ctr"/>
            <a:r>
              <a:rPr lang="en-US" smtClean="0">
                <a:solidFill>
                  <a:schemeClr val="tx1"/>
                </a:solidFill>
              </a:rPr>
              <a:t>Transition-Oriented Programming         January 17, 2018                                                     QUILL Learning Network and Simcoe/Muskoka Literacy Network  </a:t>
            </a:r>
            <a:r>
              <a:rPr lang="en-US" smtClean="0"/>
              <a:t>     </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17</a:t>
            </a:fld>
            <a:endParaRPr lang="en-US" dirty="0"/>
          </a:p>
        </p:txBody>
      </p:sp>
    </p:spTree>
    <p:extLst>
      <p:ext uri="{BB962C8B-B14F-4D97-AF65-F5344CB8AC3E}">
        <p14:creationId xmlns:p14="http://schemas.microsoft.com/office/powerpoint/2010/main" val="7466603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2225040" y="2133600"/>
            <a:ext cx="9279572" cy="3777622"/>
          </a:xfrm>
        </p:spPr>
        <p:txBody>
          <a:bodyPr>
            <a:normAutofit/>
          </a:bodyPr>
          <a:lstStyle/>
          <a:p>
            <a:pPr marL="0" indent="0" algn="ctr">
              <a:buNone/>
            </a:pPr>
            <a:r>
              <a:rPr lang="en-US" sz="4800" b="1" dirty="0" smtClean="0"/>
              <a:t>Questions?</a:t>
            </a:r>
            <a:endParaRPr lang="en-US" sz="4800" b="1" dirty="0"/>
          </a:p>
        </p:txBody>
      </p:sp>
      <p:sp>
        <p:nvSpPr>
          <p:cNvPr id="4" name="Footer Placeholder 3"/>
          <p:cNvSpPr>
            <a:spLocks noGrp="1"/>
          </p:cNvSpPr>
          <p:nvPr>
            <p:ph type="ftr" sz="quarter" idx="11"/>
          </p:nvPr>
        </p:nvSpPr>
        <p:spPr/>
        <p:txBody>
          <a:bodyPr/>
          <a:lstStyle/>
          <a:p>
            <a:pPr algn="ctr"/>
            <a:r>
              <a:rPr lang="en-US" smtClean="0">
                <a:solidFill>
                  <a:schemeClr val="tx1"/>
                </a:solidFill>
              </a:rPr>
              <a:t>Transition-Oriented Programming         January 17, 2018                                                     QUILL Learning Network and Simcoe/Muskoka Literacy Network  </a:t>
            </a:r>
            <a:r>
              <a:rPr lang="en-US" smtClean="0"/>
              <a:t>     </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18</a:t>
            </a:fld>
            <a:endParaRPr lang="en-US" dirty="0"/>
          </a:p>
        </p:txBody>
      </p:sp>
    </p:spTree>
    <p:extLst>
      <p:ext uri="{BB962C8B-B14F-4D97-AF65-F5344CB8AC3E}">
        <p14:creationId xmlns:p14="http://schemas.microsoft.com/office/powerpoint/2010/main" val="6021878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Contacts</a:t>
            </a:r>
            <a:endParaRPr lang="en-US" dirty="0"/>
          </a:p>
        </p:txBody>
      </p:sp>
      <p:sp>
        <p:nvSpPr>
          <p:cNvPr id="3" name="Content Placeholder 2"/>
          <p:cNvSpPr>
            <a:spLocks noGrp="1"/>
          </p:cNvSpPr>
          <p:nvPr>
            <p:ph idx="1"/>
          </p:nvPr>
        </p:nvSpPr>
        <p:spPr/>
        <p:txBody>
          <a:bodyPr>
            <a:normAutofit/>
          </a:bodyPr>
          <a:lstStyle/>
          <a:p>
            <a:pPr marL="0" indent="0">
              <a:buNone/>
            </a:pPr>
            <a:r>
              <a:rPr lang="en-US" sz="2800" dirty="0" smtClean="0"/>
              <a:t>Deb Flynn, QUILL Learning Network</a:t>
            </a:r>
          </a:p>
          <a:p>
            <a:pPr marL="0" indent="0">
              <a:buNone/>
            </a:pPr>
            <a:r>
              <a:rPr lang="en-US" sz="2800" dirty="0" smtClean="0">
                <a:hlinkClick r:id="rId3"/>
              </a:rPr>
              <a:t>execdir.quill@gmail.com</a:t>
            </a:r>
            <a:r>
              <a:rPr lang="en-US" sz="2800" dirty="0" smtClean="0"/>
              <a:t> </a:t>
            </a:r>
            <a:endParaRPr lang="en-US" sz="2800" dirty="0"/>
          </a:p>
          <a:p>
            <a:pPr marL="0" indent="0">
              <a:buNone/>
            </a:pPr>
            <a:r>
              <a:rPr lang="en-US" sz="2400" dirty="0" smtClean="0"/>
              <a:t>519-881-4655</a:t>
            </a:r>
          </a:p>
          <a:p>
            <a:pPr marL="0" indent="0">
              <a:buNone/>
            </a:pPr>
            <a:endParaRPr lang="en-US" sz="2400" dirty="0"/>
          </a:p>
          <a:p>
            <a:pPr marL="0" indent="0">
              <a:buNone/>
            </a:pPr>
            <a:r>
              <a:rPr lang="en-US" sz="2800" dirty="0" smtClean="0"/>
              <a:t>Stephanie Hobbs, Simcoe/</a:t>
            </a:r>
            <a:r>
              <a:rPr lang="en-US" sz="2800" dirty="0" err="1" smtClean="0"/>
              <a:t>Muskoka</a:t>
            </a:r>
            <a:r>
              <a:rPr lang="en-US" sz="2800" dirty="0" smtClean="0"/>
              <a:t> Literacy Network</a:t>
            </a:r>
          </a:p>
          <a:p>
            <a:pPr marL="0" indent="0">
              <a:buNone/>
            </a:pPr>
            <a:r>
              <a:rPr lang="en-US" sz="2800" dirty="0" smtClean="0">
                <a:hlinkClick r:id="rId4"/>
              </a:rPr>
              <a:t>sahobbs@literacynetwork.ca</a:t>
            </a:r>
            <a:r>
              <a:rPr lang="en-US" sz="2800" dirty="0" smtClean="0"/>
              <a:t> </a:t>
            </a:r>
          </a:p>
          <a:p>
            <a:pPr marL="0" indent="0">
              <a:buNone/>
            </a:pPr>
            <a:r>
              <a:rPr lang="en-US" sz="2400" dirty="0" smtClean="0"/>
              <a:t>705-326-7227</a:t>
            </a:r>
            <a:endParaRPr lang="en-US" sz="2400" dirty="0"/>
          </a:p>
        </p:txBody>
      </p:sp>
      <p:sp>
        <p:nvSpPr>
          <p:cNvPr id="4" name="Footer Placeholder 3"/>
          <p:cNvSpPr>
            <a:spLocks noGrp="1"/>
          </p:cNvSpPr>
          <p:nvPr>
            <p:ph type="ftr" sz="quarter" idx="11"/>
          </p:nvPr>
        </p:nvSpPr>
        <p:spPr/>
        <p:txBody>
          <a:bodyPr/>
          <a:lstStyle/>
          <a:p>
            <a:pPr algn="ctr"/>
            <a:r>
              <a:rPr lang="en-US" smtClean="0">
                <a:solidFill>
                  <a:schemeClr val="tx1"/>
                </a:solidFill>
              </a:rPr>
              <a:t>Transition-Oriented Programming         January 17, 2018                                                     QUILL Learning Network and Simcoe/Muskoka Literacy Network  </a:t>
            </a:r>
            <a:r>
              <a:rPr lang="en-US" smtClean="0"/>
              <a:t>     </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19</a:t>
            </a:fld>
            <a:endParaRPr lang="en-US" dirty="0"/>
          </a:p>
        </p:txBody>
      </p:sp>
    </p:spTree>
    <p:extLst>
      <p:ext uri="{BB962C8B-B14F-4D97-AF65-F5344CB8AC3E}">
        <p14:creationId xmlns:p14="http://schemas.microsoft.com/office/powerpoint/2010/main" val="1894019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6225" y="619682"/>
            <a:ext cx="8911687" cy="1280890"/>
          </a:xfrm>
        </p:spPr>
        <p:txBody>
          <a:bodyPr/>
          <a:lstStyle/>
          <a:p>
            <a:r>
              <a:rPr lang="en-CA" b="1" dirty="0"/>
              <a:t>Dimensions of the </a:t>
            </a:r>
            <a:r>
              <a:rPr lang="en-CA" b="1" dirty="0" smtClean="0"/>
              <a:t>OALCF agency</a:t>
            </a:r>
            <a:br>
              <a:rPr lang="en-CA" b="1" dirty="0" smtClean="0"/>
            </a:br>
            <a:r>
              <a:rPr lang="en-CA" b="1" dirty="0" smtClean="0"/>
              <a:t>self-assessment</a:t>
            </a:r>
            <a:endParaRPr lang="en-US" dirty="0"/>
          </a:p>
        </p:txBody>
      </p:sp>
      <p:pic>
        <p:nvPicPr>
          <p:cNvPr id="4" name="Content Placeholder 3"/>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24625" y="3353776"/>
            <a:ext cx="4077506" cy="1799492"/>
          </a:xfrm>
          <a:prstGeom prst="rect">
            <a:avLst/>
          </a:prstGeom>
        </p:spPr>
      </p:pic>
      <p:pic>
        <p:nvPicPr>
          <p:cNvPr id="5" name="Picture 4"/>
          <p:cNvPicPr/>
          <p:nvPr/>
        </p:nvPicPr>
        <p:blipFill>
          <a:blip r:embed="rId4" cstate="print">
            <a:extLst>
              <a:ext uri="{28A0092B-C50C-407E-A947-70E740481C1C}">
                <a14:useLocalDpi xmlns:a14="http://schemas.microsoft.com/office/drawing/2010/main" val="0"/>
              </a:ext>
            </a:extLst>
          </a:blip>
          <a:stretch>
            <a:fillRect/>
          </a:stretch>
        </p:blipFill>
        <p:spPr>
          <a:xfrm>
            <a:off x="6050280" y="1310640"/>
            <a:ext cx="5582273" cy="3044483"/>
          </a:xfrm>
          <a:prstGeom prst="rect">
            <a:avLst/>
          </a:prstGeom>
        </p:spPr>
      </p:pic>
      <p:sp>
        <p:nvSpPr>
          <p:cNvPr id="6" name="Rectangle 5"/>
          <p:cNvSpPr/>
          <p:nvPr/>
        </p:nvSpPr>
        <p:spPr>
          <a:xfrm>
            <a:off x="2275425" y="5183242"/>
            <a:ext cx="9607867" cy="729430"/>
          </a:xfrm>
          <a:prstGeom prst="rect">
            <a:avLst/>
          </a:prstGeom>
        </p:spPr>
        <p:txBody>
          <a:bodyPr wrap="square">
            <a:spAutoFit/>
          </a:bodyPr>
          <a:lstStyle/>
          <a:p>
            <a:pPr>
              <a:lnSpc>
                <a:spcPct val="115000"/>
              </a:lnSpc>
              <a:spcAft>
                <a:spcPts val="1000"/>
              </a:spcAft>
            </a:pPr>
            <a:r>
              <a:rPr lang="en-CA" u="sng" dirty="0">
                <a:solidFill>
                  <a:srgbClr val="0000FF"/>
                </a:solidFill>
                <a:latin typeface="Book Antiqua" charset="0"/>
                <a:ea typeface="Calibri" charset="0"/>
                <a:cs typeface="Times New Roman" charset="0"/>
                <a:hlinkClick r:id="rId5"/>
              </a:rPr>
              <a:t>http://www.tcu.gov.on.ca/eng/eopg/publications/OALCF_Foundations_of_Transition-Oriented_Programming_March_2011.pdf</a:t>
            </a:r>
            <a:endParaRPr lang="en-US" dirty="0">
              <a:effectLst/>
              <a:latin typeface="Calibri" charset="0"/>
              <a:ea typeface="Calibri" charset="0"/>
              <a:cs typeface="Times New Roman" charset="0"/>
            </a:endParaRPr>
          </a:p>
        </p:txBody>
      </p:sp>
      <p:sp>
        <p:nvSpPr>
          <p:cNvPr id="7" name="Footer Placeholder 6"/>
          <p:cNvSpPr>
            <a:spLocks noGrp="1"/>
          </p:cNvSpPr>
          <p:nvPr>
            <p:ph type="ftr" sz="quarter" idx="11"/>
          </p:nvPr>
        </p:nvSpPr>
        <p:spPr/>
        <p:txBody>
          <a:bodyPr/>
          <a:lstStyle/>
          <a:p>
            <a:pPr algn="ctr"/>
            <a:r>
              <a:rPr lang="en-US" smtClean="0">
                <a:solidFill>
                  <a:schemeClr val="tx1"/>
                </a:solidFill>
              </a:rPr>
              <a:t>Transition-Oriented Programming         January 17, 2018                                                     QUILL Learning Network and Simcoe/Muskoka Literacy Network  </a:t>
            </a:r>
            <a:r>
              <a:rPr lang="en-US" smtClean="0"/>
              <a:t>     </a:t>
            </a:r>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smtClean="0"/>
              <a:pPr/>
              <a:t>2</a:t>
            </a:fld>
            <a:endParaRPr lang="en-US" dirty="0"/>
          </a:p>
        </p:txBody>
      </p:sp>
    </p:spTree>
    <p:extLst>
      <p:ext uri="{BB962C8B-B14F-4D97-AF65-F5344CB8AC3E}">
        <p14:creationId xmlns:p14="http://schemas.microsoft.com/office/powerpoint/2010/main" val="12271285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b="1" dirty="0"/>
              <a:t>Agency maintains strong working relationships with next step destinations through regular communication</a:t>
            </a:r>
            <a:endParaRPr lang="en-US" dirty="0"/>
          </a:p>
        </p:txBody>
      </p:sp>
      <p:sp>
        <p:nvSpPr>
          <p:cNvPr id="3" name="Content Placeholder 2"/>
          <p:cNvSpPr>
            <a:spLocks noGrp="1"/>
          </p:cNvSpPr>
          <p:nvPr>
            <p:ph idx="1"/>
          </p:nvPr>
        </p:nvSpPr>
        <p:spPr>
          <a:xfrm>
            <a:off x="2997200" y="2667000"/>
            <a:ext cx="8507412" cy="3244222"/>
          </a:xfrm>
        </p:spPr>
        <p:txBody>
          <a:bodyPr>
            <a:normAutofit/>
          </a:bodyPr>
          <a:lstStyle/>
          <a:p>
            <a:pPr>
              <a:spcAft>
                <a:spcPts val="1200"/>
              </a:spcAft>
            </a:pPr>
            <a:r>
              <a:rPr lang="en-CA" sz="2800" dirty="0"/>
              <a:t>Co-location with a community partner</a:t>
            </a:r>
            <a:endParaRPr lang="en-US" sz="2800" dirty="0"/>
          </a:p>
          <a:p>
            <a:pPr>
              <a:spcAft>
                <a:spcPts val="1200"/>
              </a:spcAft>
            </a:pPr>
            <a:r>
              <a:rPr lang="en-CA" sz="2800" dirty="0"/>
              <a:t>Literacy Service Planning and Co-ordination m</a:t>
            </a:r>
            <a:r>
              <a:rPr lang="en-CA" sz="2800" dirty="0" smtClean="0"/>
              <a:t>eetings</a:t>
            </a:r>
          </a:p>
          <a:p>
            <a:pPr>
              <a:spcAft>
                <a:spcPts val="1200"/>
              </a:spcAft>
            </a:pPr>
            <a:r>
              <a:rPr lang="en-CA" sz="2800" dirty="0" smtClean="0"/>
              <a:t>Community </a:t>
            </a:r>
            <a:r>
              <a:rPr lang="en-CA" sz="2800" dirty="0"/>
              <a:t>Partner </a:t>
            </a:r>
            <a:r>
              <a:rPr lang="en-CA" sz="2800" dirty="0" smtClean="0"/>
              <a:t>meetings</a:t>
            </a:r>
          </a:p>
          <a:p>
            <a:pPr>
              <a:spcAft>
                <a:spcPts val="1200"/>
              </a:spcAft>
            </a:pPr>
            <a:r>
              <a:rPr lang="en-CA" sz="2800" dirty="0"/>
              <a:t>Maintaining relationships</a:t>
            </a:r>
            <a:endParaRPr lang="en-US" sz="2800" dirty="0"/>
          </a:p>
        </p:txBody>
      </p:sp>
      <p:sp>
        <p:nvSpPr>
          <p:cNvPr id="4" name="Footer Placeholder 3"/>
          <p:cNvSpPr>
            <a:spLocks noGrp="1"/>
          </p:cNvSpPr>
          <p:nvPr>
            <p:ph type="ftr" sz="quarter" idx="11"/>
          </p:nvPr>
        </p:nvSpPr>
        <p:spPr/>
        <p:txBody>
          <a:bodyPr/>
          <a:lstStyle/>
          <a:p>
            <a:pPr algn="ctr"/>
            <a:r>
              <a:rPr lang="en-US" smtClean="0">
                <a:solidFill>
                  <a:schemeClr val="tx1"/>
                </a:solidFill>
              </a:rPr>
              <a:t>Transition-Oriented Programming         January 17, 2018                                                     QUILL Learning Network and Simcoe/Muskoka Literacy Network  </a:t>
            </a:r>
            <a:r>
              <a:rPr lang="en-US" smtClean="0"/>
              <a:t>     </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3</a:t>
            </a:fld>
            <a:endParaRPr lang="en-US" dirty="0"/>
          </a:p>
        </p:txBody>
      </p:sp>
    </p:spTree>
    <p:extLst>
      <p:ext uri="{BB962C8B-B14F-4D97-AF65-F5344CB8AC3E}">
        <p14:creationId xmlns:p14="http://schemas.microsoft.com/office/powerpoint/2010/main" val="20635230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a:t>Co-location with a </a:t>
            </a:r>
            <a:r>
              <a:rPr lang="en-CA" b="1" dirty="0" smtClean="0"/>
              <a:t>community partner</a:t>
            </a:r>
            <a:endParaRPr lang="en-US" dirty="0"/>
          </a:p>
        </p:txBody>
      </p:sp>
      <p:sp>
        <p:nvSpPr>
          <p:cNvPr id="3" name="Content Placeholder 2"/>
          <p:cNvSpPr>
            <a:spLocks noGrp="1"/>
          </p:cNvSpPr>
          <p:nvPr>
            <p:ph idx="1"/>
          </p:nvPr>
        </p:nvSpPr>
        <p:spPr/>
        <p:txBody>
          <a:bodyPr>
            <a:normAutofit/>
          </a:bodyPr>
          <a:lstStyle/>
          <a:p>
            <a:r>
              <a:rPr lang="en-US" sz="2800" dirty="0" smtClean="0"/>
              <a:t>Full-time or part-time</a:t>
            </a:r>
          </a:p>
          <a:p>
            <a:r>
              <a:rPr lang="en-US" sz="2800" dirty="0" smtClean="0"/>
              <a:t>Common partners</a:t>
            </a:r>
          </a:p>
          <a:p>
            <a:pPr lvl="2"/>
            <a:r>
              <a:rPr lang="en-US" sz="2400" dirty="0" smtClean="0"/>
              <a:t>secondary school credits program</a:t>
            </a:r>
          </a:p>
          <a:p>
            <a:pPr lvl="2"/>
            <a:r>
              <a:rPr lang="en-US" sz="2400" dirty="0"/>
              <a:t>p</a:t>
            </a:r>
            <a:r>
              <a:rPr lang="en-US" sz="2400" dirty="0" smtClean="0"/>
              <a:t>ost-secondary programs</a:t>
            </a:r>
          </a:p>
          <a:p>
            <a:pPr lvl="2"/>
            <a:r>
              <a:rPr lang="en-US" sz="2400" dirty="0" smtClean="0"/>
              <a:t>Employm</a:t>
            </a:r>
            <a:r>
              <a:rPr lang="en-US" sz="2400" dirty="0"/>
              <a:t>ent Services </a:t>
            </a:r>
            <a:endParaRPr lang="en-US" sz="2400" dirty="0" smtClean="0"/>
          </a:p>
          <a:p>
            <a:pPr lvl="2"/>
            <a:r>
              <a:rPr lang="en-US" sz="2400" dirty="0" smtClean="0"/>
              <a:t>Ontario Works</a:t>
            </a:r>
          </a:p>
          <a:p>
            <a:pPr lvl="2"/>
            <a:r>
              <a:rPr lang="en-US" sz="2400" dirty="0"/>
              <a:t>o</a:t>
            </a:r>
            <a:r>
              <a:rPr lang="en-US" sz="2400" dirty="0" smtClean="0"/>
              <a:t>ther service providers</a:t>
            </a:r>
          </a:p>
        </p:txBody>
      </p:sp>
      <p:sp>
        <p:nvSpPr>
          <p:cNvPr id="4" name="Footer Placeholder 3"/>
          <p:cNvSpPr>
            <a:spLocks noGrp="1"/>
          </p:cNvSpPr>
          <p:nvPr>
            <p:ph type="ftr" sz="quarter" idx="11"/>
          </p:nvPr>
        </p:nvSpPr>
        <p:spPr/>
        <p:txBody>
          <a:bodyPr/>
          <a:lstStyle/>
          <a:p>
            <a:pPr algn="ctr"/>
            <a:r>
              <a:rPr lang="en-US" smtClean="0">
                <a:solidFill>
                  <a:schemeClr val="tx1"/>
                </a:solidFill>
              </a:rPr>
              <a:t>Transition-Oriented Programming         January 17, 2018                                                     QUILL Learning Network and Simcoe/Muskoka Literacy Network  </a:t>
            </a:r>
            <a:r>
              <a:rPr lang="en-US" smtClean="0"/>
              <a:t>     </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4</a:t>
            </a:fld>
            <a:endParaRPr lang="en-US" dirty="0"/>
          </a:p>
        </p:txBody>
      </p:sp>
    </p:spTree>
    <p:extLst>
      <p:ext uri="{BB962C8B-B14F-4D97-AF65-F5344CB8AC3E}">
        <p14:creationId xmlns:p14="http://schemas.microsoft.com/office/powerpoint/2010/main" val="19189565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3001" y="624110"/>
            <a:ext cx="9091612" cy="1026890"/>
          </a:xfrm>
        </p:spPr>
        <p:txBody>
          <a:bodyPr>
            <a:normAutofit fontScale="90000"/>
          </a:bodyPr>
          <a:lstStyle/>
          <a:p>
            <a:r>
              <a:rPr lang="en-CA" sz="3400" b="1" dirty="0"/>
              <a:t>Literacy Service </a:t>
            </a:r>
            <a:r>
              <a:rPr lang="en-CA" sz="3400" b="1" dirty="0" smtClean="0"/>
              <a:t>Planning </a:t>
            </a:r>
            <a:r>
              <a:rPr lang="en-CA" sz="3400" b="1" dirty="0"/>
              <a:t>and </a:t>
            </a:r>
            <a:r>
              <a:rPr lang="en-CA" sz="3400" b="1" dirty="0" smtClean="0"/>
              <a:t>Co-ordination</a:t>
            </a:r>
            <a:br>
              <a:rPr lang="en-CA" sz="3400" b="1" dirty="0" smtClean="0"/>
            </a:br>
            <a:r>
              <a:rPr lang="en-CA" sz="3400" b="1" dirty="0" smtClean="0"/>
              <a:t>(LSPC) </a:t>
            </a:r>
            <a:endParaRPr lang="en-US" sz="3400" dirty="0"/>
          </a:p>
        </p:txBody>
      </p:sp>
      <p:sp>
        <p:nvSpPr>
          <p:cNvPr id="3" name="Content Placeholder 2"/>
          <p:cNvSpPr>
            <a:spLocks noGrp="1"/>
          </p:cNvSpPr>
          <p:nvPr>
            <p:ph idx="1"/>
          </p:nvPr>
        </p:nvSpPr>
        <p:spPr>
          <a:xfrm>
            <a:off x="2589212" y="1943100"/>
            <a:ext cx="8485188" cy="4127500"/>
          </a:xfrm>
        </p:spPr>
        <p:txBody>
          <a:bodyPr>
            <a:normAutofit/>
          </a:bodyPr>
          <a:lstStyle/>
          <a:p>
            <a:r>
              <a:rPr lang="en-CA" sz="2400" dirty="0" smtClean="0"/>
              <a:t>Participate in LSPC meetings, include community partners at LSPC tables</a:t>
            </a:r>
          </a:p>
          <a:p>
            <a:endParaRPr lang="en-CA" sz="2200" dirty="0" smtClean="0"/>
          </a:p>
          <a:p>
            <a:r>
              <a:rPr lang="en-CA" sz="2400" dirty="0" smtClean="0"/>
              <a:t>LBS </a:t>
            </a:r>
            <a:r>
              <a:rPr lang="en-CA" sz="2400" dirty="0"/>
              <a:t>s</a:t>
            </a:r>
            <a:r>
              <a:rPr lang="en-CA" sz="2400" dirty="0" smtClean="0"/>
              <a:t>taff /learners do community outreach </a:t>
            </a:r>
          </a:p>
          <a:p>
            <a:endParaRPr lang="en-CA" sz="2200" dirty="0" smtClean="0"/>
          </a:p>
          <a:p>
            <a:r>
              <a:rPr lang="en-CA" sz="2400" dirty="0"/>
              <a:t>Offer </a:t>
            </a:r>
            <a:r>
              <a:rPr lang="en-CA" sz="2400" dirty="0" smtClean="0"/>
              <a:t>targeted programs, such as Employment Readiness</a:t>
            </a:r>
          </a:p>
          <a:p>
            <a:pPr marL="0" indent="0">
              <a:buNone/>
            </a:pPr>
            <a:endParaRPr lang="en-CA" sz="2400" dirty="0" smtClean="0"/>
          </a:p>
          <a:p>
            <a:pPr lvl="0"/>
            <a:r>
              <a:rPr lang="en-CA" sz="2400" dirty="0">
                <a:solidFill>
                  <a:schemeClr val="tx1"/>
                </a:solidFill>
              </a:rPr>
              <a:t>Service Providers </a:t>
            </a:r>
            <a:r>
              <a:rPr lang="en-CA" sz="2400" dirty="0" smtClean="0">
                <a:solidFill>
                  <a:schemeClr val="tx1"/>
                </a:solidFill>
              </a:rPr>
              <a:t>Drop-ins </a:t>
            </a:r>
            <a:r>
              <a:rPr lang="en-CA" sz="2400" dirty="0">
                <a:solidFill>
                  <a:schemeClr val="tx1"/>
                </a:solidFill>
              </a:rPr>
              <a:t>and tours </a:t>
            </a:r>
          </a:p>
          <a:p>
            <a:pPr marL="0" indent="0">
              <a:buNone/>
            </a:pPr>
            <a:endParaRPr lang="en-US" sz="2400" dirty="0"/>
          </a:p>
        </p:txBody>
      </p:sp>
      <p:sp>
        <p:nvSpPr>
          <p:cNvPr id="4" name="Footer Placeholder 3"/>
          <p:cNvSpPr>
            <a:spLocks noGrp="1"/>
          </p:cNvSpPr>
          <p:nvPr>
            <p:ph type="ftr" sz="quarter" idx="11"/>
          </p:nvPr>
        </p:nvSpPr>
        <p:spPr/>
        <p:txBody>
          <a:bodyPr/>
          <a:lstStyle/>
          <a:p>
            <a:pPr algn="ctr"/>
            <a:r>
              <a:rPr lang="en-US" smtClean="0">
                <a:solidFill>
                  <a:schemeClr val="tx1"/>
                </a:solidFill>
              </a:rPr>
              <a:t>Transition-Oriented Programming         January 17, 2018                                                     QUILL Learning Network and Simcoe/Muskoka Literacy Network  </a:t>
            </a:r>
            <a:r>
              <a:rPr lang="en-US" smtClean="0"/>
              <a:t>     </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5</a:t>
            </a:fld>
            <a:endParaRPr lang="en-US" dirty="0"/>
          </a:p>
        </p:txBody>
      </p:sp>
    </p:spTree>
    <p:extLst>
      <p:ext uri="{BB962C8B-B14F-4D97-AF65-F5344CB8AC3E}">
        <p14:creationId xmlns:p14="http://schemas.microsoft.com/office/powerpoint/2010/main" val="993207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Partner meetings</a:t>
            </a:r>
            <a:endParaRPr lang="en-US" dirty="0"/>
          </a:p>
        </p:txBody>
      </p:sp>
      <p:sp>
        <p:nvSpPr>
          <p:cNvPr id="3" name="Content Placeholder 2"/>
          <p:cNvSpPr>
            <a:spLocks noGrp="1"/>
          </p:cNvSpPr>
          <p:nvPr>
            <p:ph idx="1"/>
          </p:nvPr>
        </p:nvSpPr>
        <p:spPr>
          <a:xfrm>
            <a:off x="2589212" y="1705556"/>
            <a:ext cx="8915400" cy="4430252"/>
          </a:xfrm>
        </p:spPr>
        <p:txBody>
          <a:bodyPr>
            <a:normAutofit fontScale="92500" lnSpcReduction="10000"/>
          </a:bodyPr>
          <a:lstStyle/>
          <a:p>
            <a:pPr>
              <a:spcBef>
                <a:spcPts val="400"/>
              </a:spcBef>
            </a:pPr>
            <a:r>
              <a:rPr lang="en-US" sz="2400" dirty="0" smtClean="0"/>
              <a:t>Community meetings and advisory tables</a:t>
            </a:r>
          </a:p>
          <a:p>
            <a:pPr marL="0" indent="0">
              <a:spcBef>
                <a:spcPts val="400"/>
              </a:spcBef>
              <a:buNone/>
            </a:pPr>
            <a:r>
              <a:rPr lang="en-US" sz="2400" dirty="0"/>
              <a:t> </a:t>
            </a:r>
            <a:r>
              <a:rPr lang="en-US" sz="2400" dirty="0" smtClean="0"/>
              <a:t>    </a:t>
            </a:r>
            <a:r>
              <a:rPr lang="en-US" sz="2400" b="1" dirty="0">
                <a:solidFill>
                  <a:schemeClr val="accent1">
                    <a:lumMod val="60000"/>
                    <a:lumOff val="40000"/>
                  </a:schemeClr>
                </a:solidFill>
              </a:rPr>
              <a:t>APPSHARE – KL&amp;S Health Service Panel </a:t>
            </a:r>
            <a:r>
              <a:rPr lang="en-US" sz="2400" b="1" dirty="0" smtClean="0">
                <a:solidFill>
                  <a:schemeClr val="accent1">
                    <a:lumMod val="60000"/>
                    <a:lumOff val="40000"/>
                  </a:schemeClr>
                </a:solidFill>
              </a:rPr>
              <a:t>flyer</a:t>
            </a:r>
            <a:endParaRPr lang="en-US" sz="2400" dirty="0" smtClean="0"/>
          </a:p>
          <a:p>
            <a:pPr>
              <a:spcBef>
                <a:spcPts val="400"/>
              </a:spcBef>
            </a:pPr>
            <a:endParaRPr lang="en-US" sz="2000" dirty="0" smtClean="0"/>
          </a:p>
          <a:p>
            <a:pPr>
              <a:spcBef>
                <a:spcPts val="400"/>
              </a:spcBef>
            </a:pPr>
            <a:r>
              <a:rPr lang="en-US" sz="2400" dirty="0" smtClean="0"/>
              <a:t>Partnerships</a:t>
            </a:r>
          </a:p>
          <a:p>
            <a:pPr marL="0" indent="0">
              <a:spcBef>
                <a:spcPts val="400"/>
              </a:spcBef>
              <a:buNone/>
            </a:pPr>
            <a:endParaRPr lang="en-US" sz="2000" dirty="0" smtClean="0"/>
          </a:p>
          <a:p>
            <a:pPr>
              <a:spcBef>
                <a:spcPts val="400"/>
              </a:spcBef>
            </a:pPr>
            <a:r>
              <a:rPr lang="en-US" sz="2400" dirty="0" smtClean="0"/>
              <a:t>Employment resource networks</a:t>
            </a:r>
          </a:p>
          <a:p>
            <a:pPr>
              <a:spcBef>
                <a:spcPts val="400"/>
              </a:spcBef>
            </a:pPr>
            <a:endParaRPr lang="en-US" sz="2000" dirty="0" smtClean="0"/>
          </a:p>
          <a:p>
            <a:pPr>
              <a:spcBef>
                <a:spcPts val="400"/>
              </a:spcBef>
            </a:pPr>
            <a:r>
              <a:rPr lang="en-US" sz="2400" dirty="0" smtClean="0"/>
              <a:t>Other partnerships</a:t>
            </a:r>
          </a:p>
          <a:p>
            <a:pPr>
              <a:spcBef>
                <a:spcPts val="400"/>
              </a:spcBef>
            </a:pPr>
            <a:endParaRPr lang="en-US" sz="2000" dirty="0" smtClean="0"/>
          </a:p>
          <a:p>
            <a:pPr>
              <a:spcBef>
                <a:spcPts val="400"/>
              </a:spcBef>
            </a:pPr>
            <a:r>
              <a:rPr lang="en-CA" sz="2400" dirty="0"/>
              <a:t>Common referral protocols and referral </a:t>
            </a:r>
            <a:r>
              <a:rPr lang="en-CA" sz="2400" dirty="0" smtClean="0"/>
              <a:t>forms</a:t>
            </a:r>
          </a:p>
          <a:p>
            <a:pPr>
              <a:spcBef>
                <a:spcPts val="400"/>
              </a:spcBef>
            </a:pPr>
            <a:endParaRPr lang="en-CA" sz="2200" dirty="0" smtClean="0"/>
          </a:p>
          <a:p>
            <a:pPr>
              <a:spcBef>
                <a:spcPts val="400"/>
              </a:spcBef>
            </a:pPr>
            <a:r>
              <a:rPr lang="en-CA" sz="2400" dirty="0" smtClean="0"/>
              <a:t>Personal relationships</a:t>
            </a:r>
          </a:p>
          <a:p>
            <a:endParaRPr lang="en-CA" sz="2000" dirty="0"/>
          </a:p>
        </p:txBody>
      </p:sp>
      <p:sp>
        <p:nvSpPr>
          <p:cNvPr id="4" name="Footer Placeholder 3"/>
          <p:cNvSpPr>
            <a:spLocks noGrp="1"/>
          </p:cNvSpPr>
          <p:nvPr>
            <p:ph type="ftr" sz="quarter" idx="11"/>
          </p:nvPr>
        </p:nvSpPr>
        <p:spPr/>
        <p:txBody>
          <a:bodyPr/>
          <a:lstStyle/>
          <a:p>
            <a:pPr algn="ctr"/>
            <a:r>
              <a:rPr lang="en-US" smtClean="0">
                <a:solidFill>
                  <a:schemeClr val="tx1"/>
                </a:solidFill>
              </a:rPr>
              <a:t>Transition-Oriented Programming         January 17, 2018                                                     QUILL Learning Network and Simcoe/Muskoka Literacy Network  </a:t>
            </a:r>
            <a:r>
              <a:rPr lang="en-US" smtClean="0"/>
              <a:t>     </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6</a:t>
            </a:fld>
            <a:endParaRPr lang="en-US" dirty="0"/>
          </a:p>
        </p:txBody>
      </p:sp>
    </p:spTree>
    <p:extLst>
      <p:ext uri="{BB962C8B-B14F-4D97-AF65-F5344CB8AC3E}">
        <p14:creationId xmlns:p14="http://schemas.microsoft.com/office/powerpoint/2010/main" val="1725875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Maintaining relationships</a:t>
            </a:r>
            <a:endParaRPr lang="en-US" dirty="0"/>
          </a:p>
        </p:txBody>
      </p:sp>
      <p:sp>
        <p:nvSpPr>
          <p:cNvPr id="3" name="Content Placeholder 2"/>
          <p:cNvSpPr>
            <a:spLocks noGrp="1"/>
          </p:cNvSpPr>
          <p:nvPr>
            <p:ph idx="1"/>
          </p:nvPr>
        </p:nvSpPr>
        <p:spPr>
          <a:xfrm>
            <a:off x="2857500" y="1905000"/>
            <a:ext cx="8647112" cy="4006222"/>
          </a:xfrm>
        </p:spPr>
        <p:txBody>
          <a:bodyPr>
            <a:normAutofit/>
          </a:bodyPr>
          <a:lstStyle/>
          <a:p>
            <a:pPr>
              <a:spcAft>
                <a:spcPts val="600"/>
              </a:spcAft>
            </a:pPr>
            <a:r>
              <a:rPr lang="en-US" sz="2400" dirty="0" smtClean="0"/>
              <a:t>Make the effort!</a:t>
            </a:r>
          </a:p>
          <a:p>
            <a:pPr>
              <a:spcAft>
                <a:spcPts val="600"/>
              </a:spcAft>
            </a:pPr>
            <a:r>
              <a:rPr lang="en-US" sz="2400" dirty="0" smtClean="0"/>
              <a:t>Meetings</a:t>
            </a:r>
          </a:p>
          <a:p>
            <a:pPr>
              <a:spcAft>
                <a:spcPts val="600"/>
              </a:spcAft>
            </a:pPr>
            <a:r>
              <a:rPr lang="en-US" sz="2400" dirty="0" smtClean="0"/>
              <a:t>Media</a:t>
            </a:r>
          </a:p>
          <a:p>
            <a:pPr>
              <a:spcAft>
                <a:spcPts val="600"/>
              </a:spcAft>
            </a:pPr>
            <a:r>
              <a:rPr lang="en-US" sz="2400" dirty="0" smtClean="0"/>
              <a:t>Learner feedback</a:t>
            </a:r>
          </a:p>
          <a:p>
            <a:pPr>
              <a:spcAft>
                <a:spcPts val="600"/>
              </a:spcAft>
            </a:pPr>
            <a:r>
              <a:rPr lang="en-US" sz="2400" dirty="0"/>
              <a:t>Pick up the phone</a:t>
            </a:r>
          </a:p>
          <a:p>
            <a:pPr>
              <a:spcAft>
                <a:spcPts val="600"/>
              </a:spcAft>
            </a:pPr>
            <a:r>
              <a:rPr lang="en-US" sz="2400" dirty="0" smtClean="0"/>
              <a:t>Look for networking and partnership opportunities</a:t>
            </a:r>
          </a:p>
          <a:p>
            <a:pPr>
              <a:spcAft>
                <a:spcPts val="600"/>
              </a:spcAft>
            </a:pPr>
            <a:r>
              <a:rPr lang="en-US" sz="2400" dirty="0" smtClean="0"/>
              <a:t>Use CaMS data</a:t>
            </a:r>
            <a:endParaRPr lang="en-US" sz="2400" dirty="0"/>
          </a:p>
        </p:txBody>
      </p:sp>
      <p:sp>
        <p:nvSpPr>
          <p:cNvPr id="4" name="Footer Placeholder 3"/>
          <p:cNvSpPr>
            <a:spLocks noGrp="1"/>
          </p:cNvSpPr>
          <p:nvPr>
            <p:ph type="ftr" sz="quarter" idx="11"/>
          </p:nvPr>
        </p:nvSpPr>
        <p:spPr/>
        <p:txBody>
          <a:bodyPr/>
          <a:lstStyle/>
          <a:p>
            <a:pPr algn="ctr"/>
            <a:r>
              <a:rPr lang="en-US" smtClean="0">
                <a:solidFill>
                  <a:schemeClr val="tx1"/>
                </a:solidFill>
              </a:rPr>
              <a:t>Transition-Oriented Programming         January 17, 2018                                                     QUILL Learning Network and Simcoe/Muskoka Literacy Network  </a:t>
            </a:r>
            <a:r>
              <a:rPr lang="en-US" smtClean="0"/>
              <a:t>     </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7</a:t>
            </a:fld>
            <a:endParaRPr lang="en-US" dirty="0"/>
          </a:p>
        </p:txBody>
      </p:sp>
    </p:spTree>
    <p:extLst>
      <p:ext uri="{BB962C8B-B14F-4D97-AF65-F5344CB8AC3E}">
        <p14:creationId xmlns:p14="http://schemas.microsoft.com/office/powerpoint/2010/main" val="2142191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4800" y="508000"/>
            <a:ext cx="10223500" cy="2082800"/>
          </a:xfrm>
        </p:spPr>
        <p:txBody>
          <a:bodyPr>
            <a:noAutofit/>
          </a:bodyPr>
          <a:lstStyle/>
          <a:p>
            <a:r>
              <a:rPr lang="en-CA" sz="3200" dirty="0"/>
              <a:t>Learner files </a:t>
            </a:r>
            <a:r>
              <a:rPr lang="en-CA" sz="3200" dirty="0" smtClean="0"/>
              <a:t>and </a:t>
            </a:r>
            <a:r>
              <a:rPr lang="en-CA" sz="3200" dirty="0"/>
              <a:t>other program documents demonstrate a comprehensive understanding of learner next steps based on current information, documents and communication with external partners</a:t>
            </a:r>
            <a:r>
              <a:rPr lang="en-US" sz="3200" dirty="0"/>
              <a:t> </a:t>
            </a:r>
          </a:p>
        </p:txBody>
      </p:sp>
      <p:sp>
        <p:nvSpPr>
          <p:cNvPr id="3" name="Content Placeholder 2"/>
          <p:cNvSpPr>
            <a:spLocks noGrp="1"/>
          </p:cNvSpPr>
          <p:nvPr>
            <p:ph idx="1"/>
          </p:nvPr>
        </p:nvSpPr>
        <p:spPr>
          <a:xfrm>
            <a:off x="2552700" y="2692400"/>
            <a:ext cx="8951912" cy="2146300"/>
          </a:xfrm>
        </p:spPr>
        <p:txBody>
          <a:bodyPr numCol="1" spcCol="0">
            <a:normAutofit/>
          </a:bodyPr>
          <a:lstStyle/>
          <a:p>
            <a:r>
              <a:rPr lang="en-CA" sz="2600" b="1" dirty="0" smtClean="0"/>
              <a:t>Discussion with learner</a:t>
            </a:r>
          </a:p>
          <a:p>
            <a:endParaRPr lang="en-CA" sz="1000" b="1" dirty="0" smtClean="0"/>
          </a:p>
          <a:p>
            <a:r>
              <a:rPr lang="en-CA" sz="2600" b="1" dirty="0" smtClean="0"/>
              <a:t>Documentation </a:t>
            </a:r>
          </a:p>
          <a:p>
            <a:endParaRPr lang="en-CA" sz="1100" b="1" dirty="0" smtClean="0"/>
          </a:p>
          <a:p>
            <a:r>
              <a:rPr lang="en-CA" sz="2600" b="1" dirty="0" smtClean="0"/>
              <a:t>Learner file</a:t>
            </a:r>
            <a:endParaRPr lang="en-US" sz="2600" dirty="0"/>
          </a:p>
        </p:txBody>
      </p:sp>
      <p:sp>
        <p:nvSpPr>
          <p:cNvPr id="4" name="Content Placeholder 2"/>
          <p:cNvSpPr txBox="1">
            <a:spLocks/>
          </p:cNvSpPr>
          <p:nvPr/>
        </p:nvSpPr>
        <p:spPr>
          <a:xfrm>
            <a:off x="2552700" y="4838700"/>
            <a:ext cx="8951912" cy="1346200"/>
          </a:xfrm>
          <a:prstGeom prst="rect">
            <a:avLst/>
          </a:prstGeom>
        </p:spPr>
        <p:txBody>
          <a:bodyPr vert="horz" lIns="91440" tIns="45720" rIns="91440" bIns="45720" numCol="2" spcCol="10800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b="0" kern="1200">
                <a:solidFill>
                  <a:schemeClr val="tx1">
                    <a:lumMod val="75000"/>
                    <a:lumOff val="25000"/>
                  </a:schemeClr>
                </a:solidFill>
                <a:latin typeface="Book Antiqua" charset="0"/>
                <a:ea typeface="Book Antiqua" charset="0"/>
                <a:cs typeface="Book Antiqua" charset="0"/>
              </a:defRPr>
            </a:lvl1pPr>
            <a:lvl2pPr marL="742950" indent="-285750" algn="l" defTabSz="457200" rtl="0" eaLnBrk="1" latinLnBrk="0" hangingPunct="1">
              <a:spcBef>
                <a:spcPts val="1000"/>
              </a:spcBef>
              <a:spcAft>
                <a:spcPts val="0"/>
              </a:spcAft>
              <a:buClr>
                <a:schemeClr val="accent1"/>
              </a:buClr>
              <a:buFont typeface="Wingdings 3" charset="2"/>
              <a:buChar char=""/>
              <a:defRPr sz="1600" b="0" kern="1200">
                <a:solidFill>
                  <a:schemeClr val="tx1">
                    <a:lumMod val="75000"/>
                    <a:lumOff val="25000"/>
                  </a:schemeClr>
                </a:solidFill>
                <a:latin typeface="Book Antiqua" charset="0"/>
                <a:ea typeface="Book Antiqua" charset="0"/>
                <a:cs typeface="Book Antiqua" charset="0"/>
              </a:defRPr>
            </a:lvl2pPr>
            <a:lvl3pPr marL="1143000" indent="-228600" algn="l" defTabSz="457200" rtl="0" eaLnBrk="1" latinLnBrk="0" hangingPunct="1">
              <a:spcBef>
                <a:spcPts val="1000"/>
              </a:spcBef>
              <a:spcAft>
                <a:spcPts val="0"/>
              </a:spcAft>
              <a:buClr>
                <a:schemeClr val="accent1"/>
              </a:buClr>
              <a:buFont typeface="Wingdings 3" charset="2"/>
              <a:buChar char=""/>
              <a:defRPr sz="1400" b="0" kern="1200">
                <a:solidFill>
                  <a:schemeClr val="tx1">
                    <a:lumMod val="75000"/>
                    <a:lumOff val="25000"/>
                  </a:schemeClr>
                </a:solidFill>
                <a:latin typeface="Book Antiqua" charset="0"/>
                <a:ea typeface="Book Antiqua" charset="0"/>
                <a:cs typeface="Book Antiqua" charset="0"/>
              </a:defRPr>
            </a:lvl3pPr>
            <a:lvl4pPr marL="1600200" indent="-228600" algn="l" defTabSz="457200" rtl="0" eaLnBrk="1" latinLnBrk="0" hangingPunct="1">
              <a:spcBef>
                <a:spcPts val="1000"/>
              </a:spcBef>
              <a:spcAft>
                <a:spcPts val="0"/>
              </a:spcAft>
              <a:buClr>
                <a:schemeClr val="accent1"/>
              </a:buClr>
              <a:buFont typeface="Wingdings 3" charset="2"/>
              <a:buChar char=""/>
              <a:defRPr sz="1200" b="0" kern="1200">
                <a:solidFill>
                  <a:schemeClr val="tx1">
                    <a:lumMod val="75000"/>
                    <a:lumOff val="25000"/>
                  </a:schemeClr>
                </a:solidFill>
                <a:latin typeface="Book Antiqua" charset="0"/>
                <a:ea typeface="Book Antiqua" charset="0"/>
                <a:cs typeface="Book Antiqua" charset="0"/>
              </a:defRPr>
            </a:lvl4pPr>
            <a:lvl5pPr marL="2057400" indent="-228600" algn="l" defTabSz="457200" rtl="0" eaLnBrk="1" latinLnBrk="0" hangingPunct="1">
              <a:spcBef>
                <a:spcPts val="1000"/>
              </a:spcBef>
              <a:spcAft>
                <a:spcPts val="0"/>
              </a:spcAft>
              <a:buClr>
                <a:schemeClr val="accent1"/>
              </a:buClr>
              <a:buFont typeface="Wingdings 3" charset="2"/>
              <a:buChar char=""/>
              <a:defRPr sz="1200" b="0" kern="1200">
                <a:solidFill>
                  <a:schemeClr val="tx1">
                    <a:lumMod val="75000"/>
                    <a:lumOff val="25000"/>
                  </a:schemeClr>
                </a:solidFill>
                <a:latin typeface="Book Antiqua" charset="0"/>
                <a:ea typeface="Book Antiqua" charset="0"/>
                <a:cs typeface="Book Antiqua"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lvl="2"/>
            <a:r>
              <a:rPr lang="en-CA" sz="2000" b="1" dirty="0" smtClean="0"/>
              <a:t>learner plan</a:t>
            </a:r>
          </a:p>
          <a:p>
            <a:pPr lvl="2"/>
            <a:r>
              <a:rPr lang="en-CA" sz="2000" b="1" dirty="0" smtClean="0"/>
              <a:t>assessments</a:t>
            </a:r>
          </a:p>
          <a:p>
            <a:pPr lvl="2"/>
            <a:r>
              <a:rPr lang="en-CA" sz="2000" b="1" dirty="0" smtClean="0"/>
              <a:t>tracking sheets</a:t>
            </a:r>
            <a:endParaRPr lang="en-CA" sz="2000" b="1" dirty="0"/>
          </a:p>
          <a:p>
            <a:pPr lvl="2"/>
            <a:r>
              <a:rPr lang="en-CA" sz="2000" b="1" dirty="0" smtClean="0"/>
              <a:t>checklists</a:t>
            </a:r>
          </a:p>
          <a:p>
            <a:pPr lvl="2"/>
            <a:r>
              <a:rPr lang="en-CA" sz="2000" b="1" dirty="0" smtClean="0"/>
              <a:t>learner notes</a:t>
            </a:r>
          </a:p>
          <a:p>
            <a:pPr lvl="2"/>
            <a:r>
              <a:rPr lang="en-CA" sz="2000" b="1" dirty="0" smtClean="0"/>
              <a:t>referrals </a:t>
            </a:r>
          </a:p>
        </p:txBody>
      </p:sp>
      <p:sp>
        <p:nvSpPr>
          <p:cNvPr id="5" name="Footer Placeholder 4"/>
          <p:cNvSpPr>
            <a:spLocks noGrp="1"/>
          </p:cNvSpPr>
          <p:nvPr>
            <p:ph type="ftr" sz="quarter" idx="11"/>
          </p:nvPr>
        </p:nvSpPr>
        <p:spPr/>
        <p:txBody>
          <a:bodyPr/>
          <a:lstStyle/>
          <a:p>
            <a:pPr algn="ctr"/>
            <a:r>
              <a:rPr lang="en-US" smtClean="0">
                <a:solidFill>
                  <a:schemeClr val="tx1"/>
                </a:solidFill>
              </a:rPr>
              <a:t>Transition-Oriented Programming         January 17, 2018                                                     QUILL Learning Network and Simcoe/Muskoka Literacy Network  </a:t>
            </a:r>
            <a:r>
              <a:rPr lang="en-US" smtClean="0"/>
              <a:t>     </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8</a:t>
            </a:fld>
            <a:endParaRPr lang="en-US" dirty="0"/>
          </a:p>
        </p:txBody>
      </p:sp>
    </p:spTree>
    <p:extLst>
      <p:ext uri="{BB962C8B-B14F-4D97-AF65-F5344CB8AC3E}">
        <p14:creationId xmlns:p14="http://schemas.microsoft.com/office/powerpoint/2010/main" val="1246190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 share</a:t>
            </a:r>
            <a:endParaRPr lang="en-US" dirty="0"/>
          </a:p>
        </p:txBody>
      </p:sp>
      <p:sp>
        <p:nvSpPr>
          <p:cNvPr id="3" name="Content Placeholder 2"/>
          <p:cNvSpPr>
            <a:spLocks noGrp="1"/>
          </p:cNvSpPr>
          <p:nvPr>
            <p:ph idx="1"/>
          </p:nvPr>
        </p:nvSpPr>
        <p:spPr/>
        <p:txBody>
          <a:bodyPr>
            <a:normAutofit/>
          </a:bodyPr>
          <a:lstStyle/>
          <a:p>
            <a:pPr marR="0" lvl="0" defTabSz="914400" eaLnBrk="1" fontAlgn="auto" latinLnBrk="0" hangingPunct="1">
              <a:lnSpc>
                <a:spcPct val="100000"/>
              </a:lnSpc>
              <a:spcBef>
                <a:spcPts val="0"/>
              </a:spcBef>
              <a:spcAft>
                <a:spcPts val="0"/>
              </a:spcAft>
              <a:buClrTx/>
              <a:buSzTx/>
              <a:buFont typeface="+mj-lt"/>
              <a:buAutoNum type="alphaLcParenR"/>
              <a:tabLst/>
              <a:defRPr/>
            </a:pPr>
            <a:r>
              <a:rPr lang="en-US" sz="2800" dirty="0" smtClean="0"/>
              <a:t>TVLA Learner File Summary</a:t>
            </a:r>
          </a:p>
          <a:p>
            <a:pPr marR="0" lvl="0" defTabSz="914400" eaLnBrk="1" fontAlgn="auto" latinLnBrk="0" hangingPunct="1">
              <a:lnSpc>
                <a:spcPct val="100000"/>
              </a:lnSpc>
              <a:spcBef>
                <a:spcPts val="0"/>
              </a:spcBef>
              <a:spcAft>
                <a:spcPts val="0"/>
              </a:spcAft>
              <a:buClrTx/>
              <a:buSzTx/>
              <a:buFont typeface="+mj-lt"/>
              <a:buAutoNum type="alphaLcParenR"/>
              <a:tabLst/>
              <a:defRPr/>
            </a:pPr>
            <a:endParaRPr lang="en-US" sz="2800" dirty="0"/>
          </a:p>
          <a:p>
            <a:pPr marR="0" lvl="0" defTabSz="914400" eaLnBrk="1" fontAlgn="auto" latinLnBrk="0" hangingPunct="1">
              <a:lnSpc>
                <a:spcPct val="100000"/>
              </a:lnSpc>
              <a:spcBef>
                <a:spcPts val="0"/>
              </a:spcBef>
              <a:spcAft>
                <a:spcPts val="0"/>
              </a:spcAft>
              <a:buClrTx/>
              <a:buSzTx/>
              <a:buFont typeface="+mj-lt"/>
              <a:buAutoNum type="alphaLcParenR"/>
              <a:tabLst/>
              <a:defRPr/>
            </a:pPr>
            <a:r>
              <a:rPr lang="en-US" sz="2800" dirty="0" smtClean="0"/>
              <a:t>CLA Learner File Checklist</a:t>
            </a:r>
          </a:p>
        </p:txBody>
      </p:sp>
      <p:sp>
        <p:nvSpPr>
          <p:cNvPr id="4" name="Footer Placeholder 3"/>
          <p:cNvSpPr>
            <a:spLocks noGrp="1"/>
          </p:cNvSpPr>
          <p:nvPr>
            <p:ph type="ftr" sz="quarter" idx="11"/>
          </p:nvPr>
        </p:nvSpPr>
        <p:spPr/>
        <p:txBody>
          <a:bodyPr/>
          <a:lstStyle/>
          <a:p>
            <a:pPr algn="ctr"/>
            <a:r>
              <a:rPr lang="en-US" smtClean="0">
                <a:solidFill>
                  <a:schemeClr val="tx1"/>
                </a:solidFill>
              </a:rPr>
              <a:t>Transition-Oriented Programming         January 17, 2018                                                     QUILL Learning Network and Simcoe/Muskoka Literacy Network  </a:t>
            </a:r>
            <a:r>
              <a:rPr lang="en-US" smtClean="0"/>
              <a:t>     </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9</a:t>
            </a:fld>
            <a:endParaRPr lang="en-US" dirty="0"/>
          </a:p>
        </p:txBody>
      </p:sp>
    </p:spTree>
    <p:extLst>
      <p:ext uri="{BB962C8B-B14F-4D97-AF65-F5344CB8AC3E}">
        <p14:creationId xmlns:p14="http://schemas.microsoft.com/office/powerpoint/2010/main" val="824265505"/>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821</TotalTime>
  <Words>5737</Words>
  <Application>Microsoft Macintosh PowerPoint</Application>
  <PresentationFormat>Widescreen</PresentationFormat>
  <Paragraphs>391</Paragraphs>
  <Slides>19</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Book Antiqua</vt:lpstr>
      <vt:lpstr>Calibri</vt:lpstr>
      <vt:lpstr>Century Gothic</vt:lpstr>
      <vt:lpstr>Times New Roman</vt:lpstr>
      <vt:lpstr>Wingdings 3</vt:lpstr>
      <vt:lpstr>Wisp</vt:lpstr>
      <vt:lpstr>Step by Step to Success in Transition-Oriented Programming</vt:lpstr>
      <vt:lpstr>Dimensions of the OALCF agency self-assessment</vt:lpstr>
      <vt:lpstr>Agency maintains strong working relationships with next step destinations through regular communication</vt:lpstr>
      <vt:lpstr>Co-location with a community partner</vt:lpstr>
      <vt:lpstr>Literacy Service Planning and Co-ordination (LSPC) </vt:lpstr>
      <vt:lpstr>Community Partner meetings</vt:lpstr>
      <vt:lpstr>Maintaining relationships</vt:lpstr>
      <vt:lpstr>Learner files and other program documents demonstrate a comprehensive understanding of learner next steps based on current information, documents and communication with external partners </vt:lpstr>
      <vt:lpstr>App share</vt:lpstr>
      <vt:lpstr>Curriculum planning and daily activities are clearly informed by next step requirements.</vt:lpstr>
      <vt:lpstr>App share</vt:lpstr>
      <vt:lpstr>Follow-up results reveal that most learners make the connections between LBS/AU and their transition success.</vt:lpstr>
      <vt:lpstr>Learners make the connections between LBS/AU and their transition success (cont’d)</vt:lpstr>
      <vt:lpstr>Other tips and comments</vt:lpstr>
      <vt:lpstr>Next steps</vt:lpstr>
      <vt:lpstr>Thank you to our interviewees who shared their time and resources with us:</vt:lpstr>
      <vt:lpstr>Thank you to our interviewees who shared their time and resources with us:</vt:lpstr>
      <vt:lpstr>PowerPoint Presentation</vt:lpstr>
      <vt:lpstr>Contacts</vt:lpstr>
    </vt:vector>
  </TitlesOfParts>
  <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Step by Step to Success in Transition-Oriented Programming</dc:title>
  <dc:creator>Stephanie Hobbs</dc:creator>
  <cp:lastModifiedBy>Stephanie Hobbs</cp:lastModifiedBy>
  <cp:revision>138</cp:revision>
  <dcterms:created xsi:type="dcterms:W3CDTF">2018-01-04T19:25:30Z</dcterms:created>
  <dcterms:modified xsi:type="dcterms:W3CDTF">2018-01-22T19:48:06Z</dcterms:modified>
</cp:coreProperties>
</file>